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Sora Semi Bold"/>
      <p:regular r:id="rId18"/>
    </p:embeddedFont>
    <p:embeddedFont>
      <p:font typeface="Sora Semi Bold"/>
      <p:regular r:id="rId19"/>
    </p:embeddedFont>
    <p:embeddedFont>
      <p:font typeface="Sora Light"/>
      <p:regular r:id="rId20"/>
    </p:embeddedFont>
    <p:embeddedFont>
      <p:font typeface="Sora Light"/>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slideLayout" Target="../slideLayouts/slideLayout4.xml"/><Relationship Id="rId10"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sv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svg"/><Relationship Id="rId13" Type="http://schemas.openxmlformats.org/officeDocument/2006/relationships/image" Target="../media/image-7-13.png"/><Relationship Id="rId14" Type="http://schemas.openxmlformats.org/officeDocument/2006/relationships/image" Target="../media/image-7-14.png"/><Relationship Id="rId15" Type="http://schemas.openxmlformats.org/officeDocument/2006/relationships/image" Target="../media/image-7-15.svg"/><Relationship Id="rId16" Type="http://schemas.openxmlformats.org/officeDocument/2006/relationships/image" Target="../media/image-7-16.png"/><Relationship Id="rId17" Type="http://schemas.openxmlformats.org/officeDocument/2006/relationships/image" Target="../media/image-7-17.png"/><Relationship Id="rId18" Type="http://schemas.openxmlformats.org/officeDocument/2006/relationships/image" Target="../media/image-7-18.svg"/><Relationship Id="rId19" Type="http://schemas.openxmlformats.org/officeDocument/2006/relationships/slideLayout" Target="../slideLayouts/slideLayout8.xml"/><Relationship Id="rId2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svg"/><Relationship Id="rId9" Type="http://schemas.openxmlformats.org/officeDocument/2006/relationships/slideLayout" Target="../slideLayouts/slideLayout10.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2136100"/>
            <a:ext cx="7627382" cy="1247061"/>
          </a:xfrm>
          <a:prstGeom prst="rect">
            <a:avLst/>
          </a:prstGeom>
          <a:noFill/>
          <a:ln/>
        </p:spPr>
        <p:txBody>
          <a:bodyPr wrap="square" lIns="0" tIns="0" rIns="0" bIns="0" rtlCol="0" anchor="t"/>
          <a:lstStyle/>
          <a:p>
            <a:pPr algn="l" indent="0" marL="0">
              <a:lnSpc>
                <a:spcPts val="4900"/>
              </a:lnSpc>
              <a:buNone/>
            </a:pPr>
            <a:r>
              <a:rPr lang="en-US" sz="3900" dirty="0">
                <a:solidFill>
                  <a:srgbClr val="1F1E1E"/>
                </a:solidFill>
                <a:latin typeface="Sora Semi Bold" pitchFamily="34" charset="0"/>
                <a:ea typeface="Sora Semi Bold" pitchFamily="34" charset="-122"/>
                <a:cs typeface="Sora Semi Bold" pitchFamily="34" charset="-120"/>
              </a:rPr>
              <a:t>Apollo to Artemis: The Space Narrative</a:t>
            </a:r>
            <a:endParaRPr lang="en-US" sz="3900" dirty="0"/>
          </a:p>
        </p:txBody>
      </p:sp>
      <p:sp>
        <p:nvSpPr>
          <p:cNvPr id="4" name="Text 1"/>
          <p:cNvSpPr/>
          <p:nvPr/>
        </p:nvSpPr>
        <p:spPr>
          <a:xfrm>
            <a:off x="6244709" y="3667482"/>
            <a:ext cx="7627382" cy="2426018"/>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From the first lunar footsteps to a sustainable return—how Apollo's legacy powers Artemis and the path to Mars. More than fifty years separate humanity's initial Moon landings from our imminent return, yet the bold vision remains unchanged: to explore, to discover, and to expand our presence beyond Earth. This presentation traces the remarkable journey from Apollo's pioneering missions through the transformative Artemis program, examining how technological evolution, international collaboration, and renewed ambition are shaping our future among the stars.</a:t>
            </a:r>
            <a:endParaRPr lang="en-US" sz="1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80405" y="261461"/>
            <a:ext cx="6486644" cy="312777"/>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Sora Semi Bold" pitchFamily="34" charset="0"/>
                <a:ea typeface="Sora Semi Bold" pitchFamily="34" charset="-122"/>
                <a:cs typeface="Sora Semi Bold" pitchFamily="34" charset="-120"/>
              </a:rPr>
              <a:t>Cultural Impact: How Space Exploration Shapes Us</a:t>
            </a:r>
            <a:endParaRPr lang="en-US" sz="1950" dirty="0"/>
          </a:p>
        </p:txBody>
      </p:sp>
      <p:pic>
        <p:nvPicPr>
          <p:cNvPr id="3" name="Image 0" descr="preencoded.png">    </p:cNvPr>
          <p:cNvPicPr>
            <a:picLocks noChangeAspect="1"/>
          </p:cNvPicPr>
          <p:nvPr/>
        </p:nvPicPr>
        <p:blipFill>
          <a:blip r:embed="rId1"/>
          <a:stretch>
            <a:fillRect/>
          </a:stretch>
        </p:blipFill>
        <p:spPr>
          <a:xfrm>
            <a:off x="380405" y="823793"/>
            <a:ext cx="6087308" cy="6087308"/>
          </a:xfrm>
          <a:prstGeom prst="rect">
            <a:avLst/>
          </a:prstGeom>
        </p:spPr>
      </p:pic>
      <p:sp>
        <p:nvSpPr>
          <p:cNvPr id="4" name="Text 1"/>
          <p:cNvSpPr/>
          <p:nvPr/>
        </p:nvSpPr>
        <p:spPr>
          <a:xfrm>
            <a:off x="7438787" y="811887"/>
            <a:ext cx="1606034" cy="187643"/>
          </a:xfrm>
          <a:prstGeom prst="rect">
            <a:avLst/>
          </a:prstGeom>
          <a:noFill/>
          <a:ln/>
        </p:spPr>
        <p:txBody>
          <a:bodyPr wrap="none" lIns="0" tIns="0" rIns="0" bIns="0" rtlCol="0" anchor="t"/>
          <a:lstStyle/>
          <a:p>
            <a:pPr algn="l" indent="0" marL="0">
              <a:lnSpc>
                <a:spcPts val="1450"/>
              </a:lnSpc>
              <a:buNone/>
            </a:pPr>
            <a:r>
              <a:rPr lang="en-US" sz="1150" dirty="0">
                <a:solidFill>
                  <a:srgbClr val="1F1E1E"/>
                </a:solidFill>
                <a:latin typeface="Sora Semi Bold" pitchFamily="34" charset="0"/>
                <a:ea typeface="Sora Semi Bold" pitchFamily="34" charset="-122"/>
                <a:cs typeface="Sora Semi Bold" pitchFamily="34" charset="-120"/>
              </a:rPr>
              <a:t>A Mirror to Humanity</a:t>
            </a:r>
            <a:endParaRPr lang="en-US" sz="1150" dirty="0"/>
          </a:p>
        </p:txBody>
      </p:sp>
      <p:sp>
        <p:nvSpPr>
          <p:cNvPr id="5" name="Text 2"/>
          <p:cNvSpPr/>
          <p:nvPr/>
        </p:nvSpPr>
        <p:spPr>
          <a:xfrm>
            <a:off x="7438787" y="1094542"/>
            <a:ext cx="6818828" cy="456486"/>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Apollo's greatest legacy may not be technological but philosophical. The </a:t>
            </a:r>
            <a:pPr algn="l" indent="0" marL="0">
              <a:lnSpc>
                <a:spcPts val="1150"/>
              </a:lnSpc>
              <a:buNone/>
            </a:pPr>
            <a:r>
              <a:rPr lang="en-US" sz="700" i="1" dirty="0">
                <a:solidFill>
                  <a:srgbClr val="3B3535"/>
                </a:solidFill>
                <a:latin typeface="Sora Light" pitchFamily="34" charset="0"/>
                <a:ea typeface="Sora Light" pitchFamily="34" charset="-122"/>
                <a:cs typeface="Sora Light" pitchFamily="34" charset="-120"/>
              </a:rPr>
              <a:t>Earthrise</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photograph captured during Apollo 8 and the </a:t>
            </a:r>
            <a:pPr algn="l" indent="0" marL="0">
              <a:lnSpc>
                <a:spcPts val="1150"/>
              </a:lnSpc>
              <a:buNone/>
            </a:pPr>
            <a:r>
              <a:rPr lang="en-US" sz="700" i="1" dirty="0">
                <a:solidFill>
                  <a:srgbClr val="3B3535"/>
                </a:solidFill>
                <a:latin typeface="Sora Light" pitchFamily="34" charset="0"/>
                <a:ea typeface="Sora Light" pitchFamily="34" charset="-122"/>
                <a:cs typeface="Sora Light" pitchFamily="34" charset="-120"/>
              </a:rPr>
              <a:t>Blue Marble</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image from Apollo 17 fundamentally reshaped global environmental awareness, revealing our planet as a fragile oasis suspended in the cosmic void. These images catalyzed the modern environmental movement and inspired a generation to think beyond national borders.</a:t>
            </a:r>
            <a:endParaRPr lang="en-US" sz="700" dirty="0"/>
          </a:p>
        </p:txBody>
      </p:sp>
      <p:sp>
        <p:nvSpPr>
          <p:cNvPr id="6" name="Shape 3"/>
          <p:cNvSpPr/>
          <p:nvPr/>
        </p:nvSpPr>
        <p:spPr>
          <a:xfrm>
            <a:off x="380405" y="7172411"/>
            <a:ext cx="13869591" cy="19407"/>
          </a:xfrm>
          <a:prstGeom prst="rect">
            <a:avLst/>
          </a:prstGeom>
          <a:solidFill>
            <a:srgbClr val="3B3535">
              <a:alpha val="50000"/>
            </a:srgbClr>
          </a:solidFill>
          <a:ln/>
        </p:spPr>
      </p:sp>
      <p:sp>
        <p:nvSpPr>
          <p:cNvPr id="7" name="Shape 4"/>
          <p:cNvSpPr/>
          <p:nvPr/>
        </p:nvSpPr>
        <p:spPr>
          <a:xfrm>
            <a:off x="380405" y="7298650"/>
            <a:ext cx="6887289" cy="738188"/>
          </a:xfrm>
          <a:prstGeom prst="roundRect">
            <a:avLst>
              <a:gd name="adj" fmla="val 5412"/>
            </a:avLst>
          </a:prstGeom>
          <a:solidFill>
            <a:srgbClr val="FFFFFF"/>
          </a:solidFill>
          <a:ln w="15240">
            <a:solidFill>
              <a:srgbClr val="DFB8BC"/>
            </a:solidFill>
            <a:prstDash val="solid"/>
          </a:ln>
        </p:spPr>
      </p:sp>
      <p:sp>
        <p:nvSpPr>
          <p:cNvPr id="8" name="Text 5"/>
          <p:cNvSpPr/>
          <p:nvPr/>
        </p:nvSpPr>
        <p:spPr>
          <a:xfrm>
            <a:off x="490657" y="7408902"/>
            <a:ext cx="1251466" cy="156329"/>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STEM Inspiration</a:t>
            </a:r>
            <a:endParaRPr lang="en-US" sz="950" dirty="0"/>
          </a:p>
        </p:txBody>
      </p:sp>
      <p:sp>
        <p:nvSpPr>
          <p:cNvPr id="9" name="Text 6"/>
          <p:cNvSpPr/>
          <p:nvPr/>
        </p:nvSpPr>
        <p:spPr>
          <a:xfrm>
            <a:off x="490657" y="7622262"/>
            <a:ext cx="6666786" cy="304324"/>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Apollo ignited the imaginations of millions, driving generations of students into science, engineering, and mathematics careers. The ripple effects continue today as Artemis showcases cutting-edge technology and diverse role models.</a:t>
            </a:r>
            <a:endParaRPr lang="en-US" sz="700" dirty="0"/>
          </a:p>
        </p:txBody>
      </p:sp>
      <p:sp>
        <p:nvSpPr>
          <p:cNvPr id="10" name="Shape 7"/>
          <p:cNvSpPr/>
          <p:nvPr/>
        </p:nvSpPr>
        <p:spPr>
          <a:xfrm>
            <a:off x="7362706" y="7298650"/>
            <a:ext cx="6887289" cy="738188"/>
          </a:xfrm>
          <a:prstGeom prst="roundRect">
            <a:avLst>
              <a:gd name="adj" fmla="val 5412"/>
            </a:avLst>
          </a:prstGeom>
          <a:solidFill>
            <a:srgbClr val="FFFFFF"/>
          </a:solidFill>
          <a:ln w="15240">
            <a:solidFill>
              <a:srgbClr val="DFB8BC"/>
            </a:solidFill>
            <a:prstDash val="solid"/>
          </a:ln>
        </p:spPr>
      </p:sp>
      <p:sp>
        <p:nvSpPr>
          <p:cNvPr id="11" name="Text 8"/>
          <p:cNvSpPr/>
          <p:nvPr/>
        </p:nvSpPr>
        <p:spPr>
          <a:xfrm>
            <a:off x="7472958" y="7408902"/>
            <a:ext cx="1542336" cy="156329"/>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Shared Global Moments</a:t>
            </a:r>
            <a:endParaRPr lang="en-US" sz="950" dirty="0"/>
          </a:p>
        </p:txBody>
      </p:sp>
      <p:sp>
        <p:nvSpPr>
          <p:cNvPr id="12" name="Text 9"/>
          <p:cNvSpPr/>
          <p:nvPr/>
        </p:nvSpPr>
        <p:spPr>
          <a:xfrm>
            <a:off x="7472958" y="7622262"/>
            <a:ext cx="6666786" cy="304324"/>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Live lunar landing broadcasts united humanity in collective awe. Classrooms worldwide paused; public squares filled with crowds watching grainy transmissions. These shared experiences transcended politics and culture.</a:t>
            </a:r>
            <a:endParaRPr lang="en-US" sz="700" dirty="0"/>
          </a:p>
        </p:txBody>
      </p:sp>
      <p:sp>
        <p:nvSpPr>
          <p:cNvPr id="13" name="Shape 10"/>
          <p:cNvSpPr/>
          <p:nvPr/>
        </p:nvSpPr>
        <p:spPr>
          <a:xfrm>
            <a:off x="380405" y="8131850"/>
            <a:ext cx="6887289" cy="738188"/>
          </a:xfrm>
          <a:prstGeom prst="roundRect">
            <a:avLst>
              <a:gd name="adj" fmla="val 5412"/>
            </a:avLst>
          </a:prstGeom>
          <a:solidFill>
            <a:srgbClr val="FFFFFF"/>
          </a:solidFill>
          <a:ln w="15240">
            <a:solidFill>
              <a:srgbClr val="DFB8BC"/>
            </a:solidFill>
            <a:prstDash val="solid"/>
          </a:ln>
        </p:spPr>
      </p:sp>
      <p:sp>
        <p:nvSpPr>
          <p:cNvPr id="14" name="Text 11"/>
          <p:cNvSpPr/>
          <p:nvPr/>
        </p:nvSpPr>
        <p:spPr>
          <a:xfrm>
            <a:off x="490657" y="8242102"/>
            <a:ext cx="1708785" cy="156329"/>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Expanding Representation</a:t>
            </a:r>
            <a:endParaRPr lang="en-US" sz="950" dirty="0"/>
          </a:p>
        </p:txBody>
      </p:sp>
      <p:sp>
        <p:nvSpPr>
          <p:cNvPr id="15" name="Text 12"/>
          <p:cNvSpPr/>
          <p:nvPr/>
        </p:nvSpPr>
        <p:spPr>
          <a:xfrm>
            <a:off x="490657" y="8455462"/>
            <a:ext cx="6666786" cy="304324"/>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Artemis explicitly commits to landing the first woman and first person of color on the Moon, signaling that space exploration belongs to all humanity—not just a privileged few.</a:t>
            </a:r>
            <a:endParaRPr lang="en-US" sz="700" dirty="0"/>
          </a:p>
        </p:txBody>
      </p:sp>
      <p:sp>
        <p:nvSpPr>
          <p:cNvPr id="16" name="Shape 13"/>
          <p:cNvSpPr/>
          <p:nvPr/>
        </p:nvSpPr>
        <p:spPr>
          <a:xfrm>
            <a:off x="7362706" y="8131850"/>
            <a:ext cx="6887289" cy="738188"/>
          </a:xfrm>
          <a:prstGeom prst="roundRect">
            <a:avLst>
              <a:gd name="adj" fmla="val 5412"/>
            </a:avLst>
          </a:prstGeom>
          <a:solidFill>
            <a:srgbClr val="FFFFFF"/>
          </a:solidFill>
          <a:ln w="15240">
            <a:solidFill>
              <a:srgbClr val="DFB8BC"/>
            </a:solidFill>
            <a:prstDash val="solid"/>
          </a:ln>
        </p:spPr>
      </p:sp>
      <p:sp>
        <p:nvSpPr>
          <p:cNvPr id="17" name="Text 14"/>
          <p:cNvSpPr/>
          <p:nvPr/>
        </p:nvSpPr>
        <p:spPr>
          <a:xfrm>
            <a:off x="7472958" y="8242102"/>
            <a:ext cx="1803559" cy="156329"/>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Commercial Era Storytelling</a:t>
            </a:r>
            <a:endParaRPr lang="en-US" sz="950" dirty="0"/>
          </a:p>
        </p:txBody>
      </p:sp>
      <p:sp>
        <p:nvSpPr>
          <p:cNvPr id="18" name="Text 15"/>
          <p:cNvSpPr/>
          <p:nvPr/>
        </p:nvSpPr>
        <p:spPr>
          <a:xfrm>
            <a:off x="7472958" y="8455462"/>
            <a:ext cx="6666786" cy="304324"/>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The rise of commercial spaceflight creates new icons, broader public access, and diverse narratives. Democratized participation inspires fresh creativity in art, film, and literature.</a:t>
            </a:r>
            <a:endParaRPr lang="en-US" sz="700" dirty="0"/>
          </a:p>
        </p:txBody>
      </p:sp>
      <p:sp>
        <p:nvSpPr>
          <p:cNvPr id="19" name="Text 16"/>
          <p:cNvSpPr/>
          <p:nvPr/>
        </p:nvSpPr>
        <p:spPr>
          <a:xfrm>
            <a:off x="380405" y="8976955"/>
            <a:ext cx="13869591" cy="304324"/>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Space exploration reminds us that humanity is capable of extraordinary achievements when united by bold vision. As Artemis unfolds, it continues this cultural tradition—proving that exploration is not merely about reaching destinations but about discovering who we are and what we can become together.</a:t>
            </a:r>
            <a:endParaRPr lang="en-US" sz="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17220" y="424339"/>
            <a:ext cx="6092547" cy="507563"/>
          </a:xfrm>
          <a:prstGeom prst="rect">
            <a:avLst/>
          </a:prstGeom>
          <a:noFill/>
          <a:ln/>
        </p:spPr>
        <p:txBody>
          <a:bodyPr wrap="none" lIns="0" tIns="0" rIns="0" bIns="0" rtlCol="0" anchor="t"/>
          <a:lstStyle/>
          <a:p>
            <a:pPr algn="l" indent="0" marL="0">
              <a:lnSpc>
                <a:spcPts val="3950"/>
              </a:lnSpc>
              <a:buNone/>
            </a:pPr>
            <a:r>
              <a:rPr lang="en-US" sz="3150" dirty="0">
                <a:solidFill>
                  <a:srgbClr val="1F1E1E"/>
                </a:solidFill>
                <a:latin typeface="Sora Semi Bold" pitchFamily="34" charset="0"/>
                <a:ea typeface="Sora Semi Bold" pitchFamily="34" charset="-122"/>
                <a:cs typeface="Sora Semi Bold" pitchFamily="34" charset="-120"/>
              </a:rPr>
              <a:t>What's Next: The Road Ahead</a:t>
            </a:r>
            <a:endParaRPr lang="en-US" sz="3150" dirty="0"/>
          </a:p>
        </p:txBody>
      </p:sp>
      <p:sp>
        <p:nvSpPr>
          <p:cNvPr id="3" name="Text 1"/>
          <p:cNvSpPr/>
          <p:nvPr/>
        </p:nvSpPr>
        <p:spPr>
          <a:xfrm>
            <a:off x="617220" y="1240512"/>
            <a:ext cx="13395960" cy="987266"/>
          </a:xfrm>
          <a:prstGeom prst="rect">
            <a:avLst/>
          </a:prstGeom>
          <a:noFill/>
          <a:ln/>
        </p:spPr>
        <p:txBody>
          <a:bodyPr wrap="square" lIns="0" tIns="0" rIns="0" bIns="0" rtlCol="0" anchor="t"/>
          <a:lstStyle/>
          <a:p>
            <a:pPr algn="l" indent="0" marL="0">
              <a:lnSpc>
                <a:spcPts val="1900"/>
              </a:lnSpc>
              <a:buNone/>
            </a:pPr>
            <a:r>
              <a:rPr lang="en-US" sz="1200" dirty="0">
                <a:solidFill>
                  <a:srgbClr val="3B3535"/>
                </a:solidFill>
                <a:latin typeface="Sora Light" pitchFamily="34" charset="0"/>
                <a:ea typeface="Sora Light" pitchFamily="34" charset="-122"/>
                <a:cs typeface="Sora Light" pitchFamily="34" charset="-120"/>
              </a:rPr>
              <a:t>Artemis is not an endpoint but the beginning of a sustained human presence beyond Earth. The next decade will witness an unprecedented acceleration in lunar capabilities, international collaboration, and technological maturation—all serving as a proving ground for the ultimate goal of sending humans to Mars. The roadmap below outlines near-term missions, mid-term infrastructure development, and longer-term ambitions that will transform the Moon into a hub for science, commerce, and deep-space preparation.</a:t>
            </a:r>
            <a:endParaRPr lang="en-US" sz="1200" dirty="0"/>
          </a:p>
        </p:txBody>
      </p:sp>
      <p:pic>
        <p:nvPicPr>
          <p:cNvPr id="4" name="Image 0" descr="preencoded.png">    </p:cNvPr>
          <p:cNvPicPr>
            <a:picLocks noChangeAspect="1"/>
          </p:cNvPicPr>
          <p:nvPr/>
        </p:nvPicPr>
        <p:blipFill>
          <a:blip r:embed="rId1"/>
          <a:stretch>
            <a:fillRect/>
          </a:stretch>
        </p:blipFill>
        <p:spPr>
          <a:xfrm>
            <a:off x="617220" y="2864287"/>
            <a:ext cx="4362450" cy="1143000"/>
          </a:xfrm>
          <a:prstGeom prst="rect">
            <a:avLst/>
          </a:prstGeom>
        </p:spPr>
      </p:pic>
      <p:sp>
        <p:nvSpPr>
          <p:cNvPr id="5" name="Text 2"/>
          <p:cNvSpPr/>
          <p:nvPr/>
        </p:nvSpPr>
        <p:spPr>
          <a:xfrm>
            <a:off x="771525" y="3481507"/>
            <a:ext cx="2303502" cy="253841"/>
          </a:xfrm>
          <a:prstGeom prst="rect">
            <a:avLst/>
          </a:prstGeom>
          <a:noFill/>
          <a:ln/>
        </p:spPr>
        <p:txBody>
          <a:bodyPr wrap="none" lIns="0" tIns="0" rIns="0" bIns="0" rtlCol="0" anchor="t"/>
          <a:lstStyle/>
          <a:p>
            <a:pPr algn="l" indent="0" marL="0">
              <a:lnSpc>
                <a:spcPts val="1950"/>
              </a:lnSpc>
              <a:buNone/>
            </a:pPr>
            <a:r>
              <a:rPr lang="en-US" sz="1550" dirty="0">
                <a:solidFill>
                  <a:srgbClr val="3B3535"/>
                </a:solidFill>
                <a:latin typeface="Sora Semi Bold" pitchFamily="34" charset="0"/>
                <a:ea typeface="Sora Semi Bold" pitchFamily="34" charset="-122"/>
                <a:cs typeface="Sora Semi Bold" pitchFamily="34" charset="-120"/>
              </a:rPr>
              <a:t>Near-Term (0–3 Years)</a:t>
            </a:r>
            <a:endParaRPr lang="en-US" sz="1550" dirty="0"/>
          </a:p>
        </p:txBody>
      </p:sp>
      <p:sp>
        <p:nvSpPr>
          <p:cNvPr id="6" name="Text 3"/>
          <p:cNvSpPr/>
          <p:nvPr/>
        </p:nvSpPr>
        <p:spPr>
          <a:xfrm>
            <a:off x="771525" y="3827859"/>
            <a:ext cx="4053840" cy="740450"/>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3B3535"/>
                </a:solidFill>
                <a:latin typeface="Sora Light" pitchFamily="34" charset="0"/>
                <a:ea typeface="Sora Light" pitchFamily="34" charset="-122"/>
                <a:cs typeface="Sora Light" pitchFamily="34" charset="-120"/>
              </a:rPr>
              <a:t>Artemis II</a:t>
            </a:r>
            <a:pPr algn="l" indent="0" marL="0">
              <a:lnSpc>
                <a:spcPts val="1900"/>
              </a:lnSpc>
              <a:buNone/>
            </a:pPr>
            <a:r>
              <a:rPr lang="en-US" sz="1200" dirty="0">
                <a:solidFill>
                  <a:srgbClr val="3B3535"/>
                </a:solidFill>
                <a:latin typeface="Sora Light" pitchFamily="34" charset="0"/>
                <a:ea typeface="Sora Light" pitchFamily="34" charset="-122"/>
                <a:cs typeface="Sora Light" pitchFamily="34" charset="-120"/>
              </a:rPr>
              <a:t> crewed lunar flyby (NET 2025) validates life support, communications, and high-energy reentry</a:t>
            </a:r>
            <a:endParaRPr lang="en-US" sz="1200" dirty="0"/>
          </a:p>
        </p:txBody>
      </p:sp>
      <p:sp>
        <p:nvSpPr>
          <p:cNvPr id="7" name="Text 4"/>
          <p:cNvSpPr/>
          <p:nvPr/>
        </p:nvSpPr>
        <p:spPr>
          <a:xfrm>
            <a:off x="771525" y="4622244"/>
            <a:ext cx="4053840" cy="493633"/>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3B3535"/>
                </a:solidFill>
                <a:latin typeface="Sora Light" pitchFamily="34" charset="0"/>
                <a:ea typeface="Sora Light" pitchFamily="34" charset="-122"/>
                <a:cs typeface="Sora Light" pitchFamily="34" charset="-120"/>
              </a:rPr>
              <a:t>Artemis III</a:t>
            </a:r>
            <a:pPr algn="l" indent="0" marL="0">
              <a:lnSpc>
                <a:spcPts val="1900"/>
              </a:lnSpc>
              <a:buNone/>
            </a:pPr>
            <a:r>
              <a:rPr lang="en-US" sz="1200" dirty="0">
                <a:solidFill>
                  <a:srgbClr val="3B3535"/>
                </a:solidFill>
                <a:latin typeface="Sora Light" pitchFamily="34" charset="0"/>
                <a:ea typeface="Sora Light" pitchFamily="34" charset="-122"/>
                <a:cs typeface="Sora Light" pitchFamily="34" charset="-120"/>
              </a:rPr>
              <a:t> lunar landing (NET 2026) using HLS; science operations at south polar region</a:t>
            </a:r>
            <a:endParaRPr lang="en-US" sz="1200" dirty="0"/>
          </a:p>
        </p:txBody>
      </p:sp>
      <p:sp>
        <p:nvSpPr>
          <p:cNvPr id="8" name="Text 5"/>
          <p:cNvSpPr/>
          <p:nvPr/>
        </p:nvSpPr>
        <p:spPr>
          <a:xfrm>
            <a:off x="771525" y="5169813"/>
            <a:ext cx="4053840" cy="740450"/>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3B3535"/>
                </a:solidFill>
                <a:latin typeface="Sora Light" pitchFamily="34" charset="0"/>
                <a:ea typeface="Sora Light" pitchFamily="34" charset="-122"/>
                <a:cs typeface="Sora Light" pitchFamily="34" charset="-120"/>
              </a:rPr>
              <a:t>CLPS missions</a:t>
            </a:r>
            <a:pPr algn="l" indent="0" marL="0">
              <a:lnSpc>
                <a:spcPts val="1900"/>
              </a:lnSpc>
              <a:buNone/>
            </a:pPr>
            <a:r>
              <a:rPr lang="en-US" sz="1200" dirty="0">
                <a:solidFill>
                  <a:srgbClr val="3B3535"/>
                </a:solidFill>
                <a:latin typeface="Sora Light" pitchFamily="34" charset="0"/>
                <a:ea typeface="Sora Light" pitchFamily="34" charset="-122"/>
                <a:cs typeface="Sora Light" pitchFamily="34" charset="-120"/>
              </a:rPr>
              <a:t> delivering instruments, technology demonstrations, and resource prospecting payloads</a:t>
            </a:r>
            <a:endParaRPr lang="en-US" sz="1200" dirty="0"/>
          </a:p>
        </p:txBody>
      </p:sp>
      <p:pic>
        <p:nvPicPr>
          <p:cNvPr id="9" name="Image 1" descr="preencoded.png">    </p:cNvPr>
          <p:cNvPicPr>
            <a:picLocks noChangeAspect="1"/>
          </p:cNvPicPr>
          <p:nvPr/>
        </p:nvPicPr>
        <p:blipFill>
          <a:blip r:embed="rId2"/>
          <a:stretch>
            <a:fillRect/>
          </a:stretch>
        </p:blipFill>
        <p:spPr>
          <a:xfrm>
            <a:off x="5133975" y="2632829"/>
            <a:ext cx="4362450" cy="1143000"/>
          </a:xfrm>
          <a:prstGeom prst="rect">
            <a:avLst/>
          </a:prstGeom>
        </p:spPr>
      </p:pic>
      <p:sp>
        <p:nvSpPr>
          <p:cNvPr id="10" name="Text 6"/>
          <p:cNvSpPr/>
          <p:nvPr/>
        </p:nvSpPr>
        <p:spPr>
          <a:xfrm>
            <a:off x="5288280" y="3250049"/>
            <a:ext cx="2168485" cy="253841"/>
          </a:xfrm>
          <a:prstGeom prst="rect">
            <a:avLst/>
          </a:prstGeom>
          <a:noFill/>
          <a:ln/>
        </p:spPr>
        <p:txBody>
          <a:bodyPr wrap="none" lIns="0" tIns="0" rIns="0" bIns="0" rtlCol="0" anchor="t"/>
          <a:lstStyle/>
          <a:p>
            <a:pPr algn="l" indent="0" marL="0">
              <a:lnSpc>
                <a:spcPts val="1950"/>
              </a:lnSpc>
              <a:buNone/>
            </a:pPr>
            <a:r>
              <a:rPr lang="en-US" sz="1550" dirty="0">
                <a:solidFill>
                  <a:srgbClr val="3B3535"/>
                </a:solidFill>
                <a:latin typeface="Sora Semi Bold" pitchFamily="34" charset="0"/>
                <a:ea typeface="Sora Semi Bold" pitchFamily="34" charset="-122"/>
                <a:cs typeface="Sora Semi Bold" pitchFamily="34" charset="-120"/>
              </a:rPr>
              <a:t>Mid-Term (3–7 Years)</a:t>
            </a:r>
            <a:endParaRPr lang="en-US" sz="1550" dirty="0"/>
          </a:p>
        </p:txBody>
      </p:sp>
      <p:sp>
        <p:nvSpPr>
          <p:cNvPr id="11" name="Text 7"/>
          <p:cNvSpPr/>
          <p:nvPr/>
        </p:nvSpPr>
        <p:spPr>
          <a:xfrm>
            <a:off x="5288280" y="3596402"/>
            <a:ext cx="4053840" cy="740450"/>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3B3535"/>
                </a:solidFill>
                <a:latin typeface="Sora Light" pitchFamily="34" charset="0"/>
                <a:ea typeface="Sora Light" pitchFamily="34" charset="-122"/>
                <a:cs typeface="Sora Light" pitchFamily="34" charset="-120"/>
              </a:rPr>
              <a:t>Gateway assembly</a:t>
            </a:r>
            <a:pPr algn="l" indent="0" marL="0">
              <a:lnSpc>
                <a:spcPts val="1900"/>
              </a:lnSpc>
              <a:buNone/>
            </a:pPr>
            <a:r>
              <a:rPr lang="en-US" sz="1200" dirty="0">
                <a:solidFill>
                  <a:srgbClr val="3B3535"/>
                </a:solidFill>
                <a:latin typeface="Sora Light" pitchFamily="34" charset="0"/>
                <a:ea typeface="Sora Light" pitchFamily="34" charset="-122"/>
                <a:cs typeface="Sora Light" pitchFamily="34" charset="-120"/>
              </a:rPr>
              <a:t> (power/propulsion, habitation, logistics modules) enabling extended crew stays</a:t>
            </a:r>
            <a:endParaRPr lang="en-US" sz="1200" dirty="0"/>
          </a:p>
        </p:txBody>
      </p:sp>
      <p:sp>
        <p:nvSpPr>
          <p:cNvPr id="12" name="Text 8"/>
          <p:cNvSpPr/>
          <p:nvPr/>
        </p:nvSpPr>
        <p:spPr>
          <a:xfrm>
            <a:off x="5288280" y="4390787"/>
            <a:ext cx="4053840" cy="493633"/>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3B3535"/>
                </a:solidFill>
                <a:latin typeface="Sora Light" pitchFamily="34" charset="0"/>
                <a:ea typeface="Sora Light" pitchFamily="34" charset="-122"/>
                <a:cs typeface="Sora Light" pitchFamily="34" charset="-120"/>
              </a:rPr>
              <a:t>SLS Block 1B</a:t>
            </a:r>
            <a:pPr algn="l" indent="0" marL="0">
              <a:lnSpc>
                <a:spcPts val="1900"/>
              </a:lnSpc>
              <a:buNone/>
            </a:pPr>
            <a:r>
              <a:rPr lang="en-US" sz="1200" dirty="0">
                <a:solidFill>
                  <a:srgbClr val="3B3535"/>
                </a:solidFill>
                <a:latin typeface="Sora Light" pitchFamily="34" charset="0"/>
                <a:ea typeface="Sora Light" pitchFamily="34" charset="-122"/>
                <a:cs typeface="Sora Light" pitchFamily="34" charset="-120"/>
              </a:rPr>
              <a:t> and Orion upgrades deliver greater payload capacity to deep space</a:t>
            </a:r>
            <a:endParaRPr lang="en-US" sz="1200" dirty="0"/>
          </a:p>
        </p:txBody>
      </p:sp>
      <p:sp>
        <p:nvSpPr>
          <p:cNvPr id="13" name="Text 9"/>
          <p:cNvSpPr/>
          <p:nvPr/>
        </p:nvSpPr>
        <p:spPr>
          <a:xfrm>
            <a:off x="5288280" y="4938355"/>
            <a:ext cx="4053840" cy="740450"/>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3B3535"/>
                </a:solidFill>
                <a:latin typeface="Sora Light" pitchFamily="34" charset="0"/>
                <a:ea typeface="Sora Light" pitchFamily="34" charset="-122"/>
                <a:cs typeface="Sora Light" pitchFamily="34" charset="-120"/>
              </a:rPr>
              <a:t>Surface systems</a:t>
            </a:r>
            <a:pPr algn="l" indent="0" marL="0">
              <a:lnSpc>
                <a:spcPts val="1900"/>
              </a:lnSpc>
              <a:buNone/>
            </a:pPr>
            <a:r>
              <a:rPr lang="en-US" sz="1200" dirty="0">
                <a:solidFill>
                  <a:srgbClr val="3B3535"/>
                </a:solidFill>
                <a:latin typeface="Sora Light" pitchFamily="34" charset="0"/>
                <a:ea typeface="Sora Light" pitchFamily="34" charset="-122"/>
                <a:cs typeface="Sora Light" pitchFamily="34" charset="-120"/>
              </a:rPr>
              <a:t>: pressurized rovers, solar/nuclear power, initial in-situ resource utilization (ISRU) experiments</a:t>
            </a:r>
            <a:endParaRPr lang="en-US" sz="1200" dirty="0"/>
          </a:p>
        </p:txBody>
      </p:sp>
      <p:pic>
        <p:nvPicPr>
          <p:cNvPr id="14" name="Image 2" descr="preencoded.png">    </p:cNvPr>
          <p:cNvPicPr>
            <a:picLocks noChangeAspect="1"/>
          </p:cNvPicPr>
          <p:nvPr/>
        </p:nvPicPr>
        <p:blipFill>
          <a:blip r:embed="rId3"/>
          <a:stretch>
            <a:fillRect/>
          </a:stretch>
        </p:blipFill>
        <p:spPr>
          <a:xfrm>
            <a:off x="9650730" y="2401372"/>
            <a:ext cx="4362450" cy="1143000"/>
          </a:xfrm>
          <a:prstGeom prst="rect">
            <a:avLst/>
          </a:prstGeom>
        </p:spPr>
      </p:pic>
      <p:sp>
        <p:nvSpPr>
          <p:cNvPr id="15" name="Text 10"/>
          <p:cNvSpPr/>
          <p:nvPr/>
        </p:nvSpPr>
        <p:spPr>
          <a:xfrm>
            <a:off x="9805035" y="3018592"/>
            <a:ext cx="2382441" cy="253841"/>
          </a:xfrm>
          <a:prstGeom prst="rect">
            <a:avLst/>
          </a:prstGeom>
          <a:noFill/>
          <a:ln/>
        </p:spPr>
        <p:txBody>
          <a:bodyPr wrap="none" lIns="0" tIns="0" rIns="0" bIns="0" rtlCol="0" anchor="t"/>
          <a:lstStyle/>
          <a:p>
            <a:pPr algn="l" indent="0" marL="0">
              <a:lnSpc>
                <a:spcPts val="1950"/>
              </a:lnSpc>
              <a:buNone/>
            </a:pPr>
            <a:r>
              <a:rPr lang="en-US" sz="1550" dirty="0">
                <a:solidFill>
                  <a:srgbClr val="3B3535"/>
                </a:solidFill>
                <a:latin typeface="Sora Semi Bold" pitchFamily="34" charset="0"/>
                <a:ea typeface="Sora Semi Bold" pitchFamily="34" charset="-122"/>
                <a:cs typeface="Sora Semi Bold" pitchFamily="34" charset="-120"/>
              </a:rPr>
              <a:t>Longer-Term (7+ Years)</a:t>
            </a:r>
            <a:endParaRPr lang="en-US" sz="1550" dirty="0"/>
          </a:p>
        </p:txBody>
      </p:sp>
      <p:sp>
        <p:nvSpPr>
          <p:cNvPr id="16" name="Text 11"/>
          <p:cNvSpPr/>
          <p:nvPr/>
        </p:nvSpPr>
        <p:spPr>
          <a:xfrm>
            <a:off x="9805035" y="3364944"/>
            <a:ext cx="4053840" cy="740450"/>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3B3535"/>
                </a:solidFill>
                <a:latin typeface="Sora Light" pitchFamily="34" charset="0"/>
                <a:ea typeface="Sora Light" pitchFamily="34" charset="-122"/>
                <a:cs typeface="Sora Light" pitchFamily="34" charset="-120"/>
              </a:rPr>
              <a:t>Sustained lunar presence</a:t>
            </a:r>
            <a:pPr algn="l" indent="0" marL="0">
              <a:lnSpc>
                <a:spcPts val="1900"/>
              </a:lnSpc>
              <a:buNone/>
            </a:pPr>
            <a:r>
              <a:rPr lang="en-US" sz="1200" dirty="0">
                <a:solidFill>
                  <a:srgbClr val="3B3535"/>
                </a:solidFill>
                <a:latin typeface="Sora Light" pitchFamily="34" charset="0"/>
                <a:ea typeface="Sora Light" pitchFamily="34" charset="-122"/>
                <a:cs typeface="Sora Light" pitchFamily="34" charset="-120"/>
              </a:rPr>
              <a:t>: multiple landings per year, expanded science campaigns, permanent infrastructure</a:t>
            </a:r>
            <a:endParaRPr lang="en-US" sz="1200" dirty="0"/>
          </a:p>
        </p:txBody>
      </p:sp>
      <p:sp>
        <p:nvSpPr>
          <p:cNvPr id="17" name="Text 12"/>
          <p:cNvSpPr/>
          <p:nvPr/>
        </p:nvSpPr>
        <p:spPr>
          <a:xfrm>
            <a:off x="9805035" y="4159329"/>
            <a:ext cx="4053840" cy="740450"/>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3B3535"/>
                </a:solidFill>
                <a:latin typeface="Sora Light" pitchFamily="34" charset="0"/>
                <a:ea typeface="Sora Light" pitchFamily="34" charset="-122"/>
                <a:cs typeface="Sora Light" pitchFamily="34" charset="-120"/>
              </a:rPr>
              <a:t>Mars pathfinding</a:t>
            </a:r>
            <a:pPr algn="l" indent="0" marL="0">
              <a:lnSpc>
                <a:spcPts val="1900"/>
              </a:lnSpc>
              <a:buNone/>
            </a:pPr>
            <a:r>
              <a:rPr lang="en-US" sz="1200" dirty="0">
                <a:solidFill>
                  <a:srgbClr val="3B3535"/>
                </a:solidFill>
                <a:latin typeface="Sora Light" pitchFamily="34" charset="0"/>
                <a:ea typeface="Sora Light" pitchFamily="34" charset="-122"/>
                <a:cs typeface="Sora Light" pitchFamily="34" charset="-120"/>
              </a:rPr>
              <a:t>: closed-loop ECLSS, radiation countermeasures, advanced propulsion operations tested at scale</a:t>
            </a:r>
            <a:endParaRPr lang="en-US" sz="1200" dirty="0"/>
          </a:p>
        </p:txBody>
      </p:sp>
      <p:sp>
        <p:nvSpPr>
          <p:cNvPr id="18" name="Text 13"/>
          <p:cNvSpPr/>
          <p:nvPr/>
        </p:nvSpPr>
        <p:spPr>
          <a:xfrm>
            <a:off x="9805035" y="4953714"/>
            <a:ext cx="4053840" cy="740450"/>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3B3535"/>
                </a:solidFill>
                <a:latin typeface="Sora Light" pitchFamily="34" charset="0"/>
                <a:ea typeface="Sora Light" pitchFamily="34" charset="-122"/>
                <a:cs typeface="Sora Light" pitchFamily="34" charset="-120"/>
              </a:rPr>
              <a:t>Cislunar economy</a:t>
            </a:r>
            <a:pPr algn="l" indent="0" marL="0">
              <a:lnSpc>
                <a:spcPts val="1900"/>
              </a:lnSpc>
              <a:buNone/>
            </a:pPr>
            <a:r>
              <a:rPr lang="en-US" sz="1200" dirty="0">
                <a:solidFill>
                  <a:srgbClr val="3B3535"/>
                </a:solidFill>
                <a:latin typeface="Sora Light" pitchFamily="34" charset="0"/>
                <a:ea typeface="Sora Light" pitchFamily="34" charset="-122"/>
                <a:cs typeface="Sora Light" pitchFamily="34" charset="-120"/>
              </a:rPr>
              <a:t>: international and commercial growth in resource extraction, manufacturing, and transportation</a:t>
            </a:r>
            <a:endParaRPr lang="en-US" sz="1200" dirty="0"/>
          </a:p>
        </p:txBody>
      </p:sp>
      <p:sp>
        <p:nvSpPr>
          <p:cNvPr id="19" name="Text 14"/>
          <p:cNvSpPr/>
          <p:nvPr/>
        </p:nvSpPr>
        <p:spPr>
          <a:xfrm>
            <a:off x="617220" y="6238161"/>
            <a:ext cx="13395960" cy="740450"/>
          </a:xfrm>
          <a:prstGeom prst="rect">
            <a:avLst/>
          </a:prstGeom>
          <a:noFill/>
          <a:ln/>
        </p:spPr>
        <p:txBody>
          <a:bodyPr wrap="square" lIns="0" tIns="0" rIns="0" bIns="0" rtlCol="0" anchor="t"/>
          <a:lstStyle/>
          <a:p>
            <a:pPr algn="l" indent="0" marL="0">
              <a:lnSpc>
                <a:spcPts val="1900"/>
              </a:lnSpc>
              <a:buNone/>
            </a:pPr>
            <a:r>
              <a:rPr lang="en-US" sz="1200" dirty="0">
                <a:solidFill>
                  <a:srgbClr val="3B3535"/>
                </a:solidFill>
                <a:latin typeface="Sora Light" pitchFamily="34" charset="0"/>
                <a:ea typeface="Sora Light" pitchFamily="34" charset="-122"/>
                <a:cs typeface="Sora Light" pitchFamily="34" charset="-120"/>
              </a:rPr>
              <a:t>This roadmap is ambitious yet achievable, built on the foundation of lessons learned from Apollo and the International Space Station. Success depends on sustained political will, continued international partnership, and the courage to embrace both risk and innovation. As Gene Cernan promised in 1972, we are returning—and this time, we're staying.</a:t>
            </a:r>
            <a:endParaRPr lang="en-US" sz="1200" dirty="0"/>
          </a:p>
        </p:txBody>
      </p:sp>
      <p:sp>
        <p:nvSpPr>
          <p:cNvPr id="20" name="Shape 15"/>
          <p:cNvSpPr/>
          <p:nvPr/>
        </p:nvSpPr>
        <p:spPr>
          <a:xfrm>
            <a:off x="617220" y="7152203"/>
            <a:ext cx="13395960" cy="655677"/>
          </a:xfrm>
          <a:prstGeom prst="roundRect">
            <a:avLst>
              <a:gd name="adj" fmla="val 9886"/>
            </a:avLst>
          </a:prstGeom>
          <a:solidFill>
            <a:srgbClr val="F7BBC1"/>
          </a:solidFill>
          <a:ln/>
        </p:spPr>
      </p:sp>
      <p:pic>
        <p:nvPicPr>
          <p:cNvPr id="21" name="Image 3" descr="preencoded.png">    </p:cNvPr>
          <p:cNvPicPr>
            <a:picLocks noChangeAspect="1"/>
          </p:cNvPicPr>
          <p:nvPr/>
        </p:nvPicPr>
        <p:blipFill>
          <a:blip r:embed="rId4"/>
          <a:stretch>
            <a:fillRect/>
          </a:stretch>
        </p:blipFill>
        <p:spPr>
          <a:xfrm>
            <a:off x="771525" y="7385328"/>
            <a:ext cx="192881" cy="154305"/>
          </a:xfrm>
          <a:prstGeom prst="rect">
            <a:avLst/>
          </a:prstGeom>
        </p:spPr>
      </p:pic>
      <p:sp>
        <p:nvSpPr>
          <p:cNvPr id="22" name="Text 16"/>
          <p:cNvSpPr/>
          <p:nvPr/>
        </p:nvSpPr>
        <p:spPr>
          <a:xfrm>
            <a:off x="1118711" y="7345085"/>
            <a:ext cx="12740164" cy="246817"/>
          </a:xfrm>
          <a:prstGeom prst="rect">
            <a:avLst/>
          </a:prstGeom>
          <a:noFill/>
          <a:ln/>
        </p:spPr>
        <p:txBody>
          <a:bodyPr wrap="none" lIns="0" tIns="0" rIns="0" bIns="0" rtlCol="0" anchor="t"/>
          <a:lstStyle/>
          <a:p>
            <a:pPr algn="l" indent="0" marL="0">
              <a:lnSpc>
                <a:spcPts val="1900"/>
              </a:lnSpc>
              <a:buNone/>
            </a:pPr>
            <a:r>
              <a:rPr lang="en-US" sz="1200" dirty="0">
                <a:solidFill>
                  <a:srgbClr val="000000"/>
                </a:solidFill>
                <a:latin typeface="Sora Light" pitchFamily="34" charset="0"/>
                <a:ea typeface="Sora Light" pitchFamily="34" charset="-122"/>
                <a:cs typeface="Sora Light" pitchFamily="34" charset="-120"/>
              </a:rPr>
              <a:t>All schedules and mission content are subject to change based on testing outcomes, policy decisions, and partner readiness. NET = No Earlier Than.</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457920"/>
            <a:ext cx="4988838" cy="623530"/>
          </a:xfrm>
          <a:prstGeom prst="rect">
            <a:avLst/>
          </a:prstGeom>
          <a:noFill/>
          <a:ln/>
        </p:spPr>
        <p:txBody>
          <a:bodyPr wrap="none" lIns="0" tIns="0" rIns="0" bIns="0" rtlCol="0" anchor="t"/>
          <a:lstStyle/>
          <a:p>
            <a:pPr algn="l" indent="0" marL="0">
              <a:lnSpc>
                <a:spcPts val="4900"/>
              </a:lnSpc>
              <a:buNone/>
            </a:pPr>
            <a:r>
              <a:rPr lang="en-US" sz="3900" dirty="0">
                <a:solidFill>
                  <a:srgbClr val="1F1E1E"/>
                </a:solidFill>
                <a:latin typeface="Sora Semi Bold" pitchFamily="34" charset="0"/>
                <a:ea typeface="Sora Semi Bold" pitchFamily="34" charset="-122"/>
                <a:cs typeface="Sora Semi Bold" pitchFamily="34" charset="-120"/>
              </a:rPr>
              <a:t>Agenda</a:t>
            </a:r>
            <a:endParaRPr lang="en-US" sz="3900" dirty="0"/>
          </a:p>
        </p:txBody>
      </p:sp>
      <p:sp>
        <p:nvSpPr>
          <p:cNvPr id="3" name="Text 1"/>
          <p:cNvSpPr/>
          <p:nvPr/>
        </p:nvSpPr>
        <p:spPr>
          <a:xfrm>
            <a:off x="758309" y="2460546"/>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01</a:t>
            </a:r>
            <a:endParaRPr lang="en-US" sz="1450" dirty="0"/>
          </a:p>
        </p:txBody>
      </p:sp>
      <p:sp>
        <p:nvSpPr>
          <p:cNvPr id="4" name="Shape 2"/>
          <p:cNvSpPr/>
          <p:nvPr/>
        </p:nvSpPr>
        <p:spPr>
          <a:xfrm>
            <a:off x="758309" y="2759869"/>
            <a:ext cx="4244816" cy="22860"/>
          </a:xfrm>
          <a:prstGeom prst="rect">
            <a:avLst/>
          </a:prstGeom>
          <a:solidFill>
            <a:srgbClr val="DA1B2E"/>
          </a:solidFill>
          <a:ln/>
        </p:spPr>
      </p:sp>
      <p:sp>
        <p:nvSpPr>
          <p:cNvPr id="5" name="Text 3"/>
          <p:cNvSpPr/>
          <p:nvPr/>
        </p:nvSpPr>
        <p:spPr>
          <a:xfrm>
            <a:off x="758309" y="2900363"/>
            <a:ext cx="2696647"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Key Figures &amp; Quotes</a:t>
            </a:r>
            <a:endParaRPr lang="en-US" sz="1950" dirty="0"/>
          </a:p>
        </p:txBody>
      </p:sp>
      <p:sp>
        <p:nvSpPr>
          <p:cNvPr id="6" name="Text 4"/>
          <p:cNvSpPr/>
          <p:nvPr/>
        </p:nvSpPr>
        <p:spPr>
          <a:xfrm>
            <a:off x="758309" y="3325773"/>
            <a:ext cx="424481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Visionaries who shaped lunar exploration</a:t>
            </a:r>
            <a:endParaRPr lang="en-US" sz="1450" dirty="0"/>
          </a:p>
        </p:txBody>
      </p:sp>
      <p:sp>
        <p:nvSpPr>
          <p:cNvPr id="7" name="Text 5"/>
          <p:cNvSpPr/>
          <p:nvPr/>
        </p:nvSpPr>
        <p:spPr>
          <a:xfrm>
            <a:off x="5192673" y="2460546"/>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02</a:t>
            </a:r>
            <a:endParaRPr lang="en-US" sz="1450" dirty="0"/>
          </a:p>
        </p:txBody>
      </p:sp>
      <p:sp>
        <p:nvSpPr>
          <p:cNvPr id="8" name="Shape 6"/>
          <p:cNvSpPr/>
          <p:nvPr/>
        </p:nvSpPr>
        <p:spPr>
          <a:xfrm>
            <a:off x="5192673" y="2759869"/>
            <a:ext cx="4244935" cy="22860"/>
          </a:xfrm>
          <a:prstGeom prst="rect">
            <a:avLst/>
          </a:prstGeom>
          <a:solidFill>
            <a:srgbClr val="DA1B2E"/>
          </a:solidFill>
          <a:ln/>
        </p:spPr>
      </p:sp>
      <p:sp>
        <p:nvSpPr>
          <p:cNvPr id="9" name="Text 7"/>
          <p:cNvSpPr/>
          <p:nvPr/>
        </p:nvSpPr>
        <p:spPr>
          <a:xfrm>
            <a:off x="5192673" y="2900363"/>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Vehicle Evolution</a:t>
            </a:r>
            <a:endParaRPr lang="en-US" sz="1950" dirty="0"/>
          </a:p>
        </p:txBody>
      </p:sp>
      <p:sp>
        <p:nvSpPr>
          <p:cNvPr id="10" name="Text 8"/>
          <p:cNvSpPr/>
          <p:nvPr/>
        </p:nvSpPr>
        <p:spPr>
          <a:xfrm>
            <a:off x="5192673" y="3325773"/>
            <a:ext cx="4244935"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Saturn V → SLS/Orion; Starship context</a:t>
            </a:r>
            <a:endParaRPr lang="en-US" sz="1450" dirty="0"/>
          </a:p>
        </p:txBody>
      </p:sp>
      <p:sp>
        <p:nvSpPr>
          <p:cNvPr id="11" name="Text 9"/>
          <p:cNvSpPr/>
          <p:nvPr/>
        </p:nvSpPr>
        <p:spPr>
          <a:xfrm>
            <a:off x="9627156" y="2460546"/>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03</a:t>
            </a:r>
            <a:endParaRPr lang="en-US" sz="1450" dirty="0"/>
          </a:p>
        </p:txBody>
      </p:sp>
      <p:sp>
        <p:nvSpPr>
          <p:cNvPr id="12" name="Shape 10"/>
          <p:cNvSpPr/>
          <p:nvPr/>
        </p:nvSpPr>
        <p:spPr>
          <a:xfrm>
            <a:off x="9627156" y="2759869"/>
            <a:ext cx="4244816" cy="22860"/>
          </a:xfrm>
          <a:prstGeom prst="rect">
            <a:avLst/>
          </a:prstGeom>
          <a:solidFill>
            <a:srgbClr val="DA1B2E"/>
          </a:solidFill>
          <a:ln/>
        </p:spPr>
      </p:sp>
      <p:sp>
        <p:nvSpPr>
          <p:cNvPr id="13" name="Text 11"/>
          <p:cNvSpPr/>
          <p:nvPr/>
        </p:nvSpPr>
        <p:spPr>
          <a:xfrm>
            <a:off x="9627156" y="2900363"/>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Mission Timeline</a:t>
            </a:r>
            <a:endParaRPr lang="en-US" sz="1950" dirty="0"/>
          </a:p>
        </p:txBody>
      </p:sp>
      <p:sp>
        <p:nvSpPr>
          <p:cNvPr id="14" name="Text 12"/>
          <p:cNvSpPr/>
          <p:nvPr/>
        </p:nvSpPr>
        <p:spPr>
          <a:xfrm>
            <a:off x="9627156" y="3325773"/>
            <a:ext cx="424481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Apollo to Artemis chronology</a:t>
            </a:r>
            <a:endParaRPr lang="en-US" sz="1450" dirty="0"/>
          </a:p>
        </p:txBody>
      </p:sp>
      <p:sp>
        <p:nvSpPr>
          <p:cNvPr id="15" name="Text 13"/>
          <p:cNvSpPr/>
          <p:nvPr/>
        </p:nvSpPr>
        <p:spPr>
          <a:xfrm>
            <a:off x="758309" y="3960733"/>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04</a:t>
            </a:r>
            <a:endParaRPr lang="en-US" sz="1450" dirty="0"/>
          </a:p>
        </p:txBody>
      </p:sp>
      <p:sp>
        <p:nvSpPr>
          <p:cNvPr id="16" name="Shape 14"/>
          <p:cNvSpPr/>
          <p:nvPr/>
        </p:nvSpPr>
        <p:spPr>
          <a:xfrm>
            <a:off x="758309" y="4260056"/>
            <a:ext cx="4244816" cy="22860"/>
          </a:xfrm>
          <a:prstGeom prst="rect">
            <a:avLst/>
          </a:prstGeom>
          <a:solidFill>
            <a:srgbClr val="DA1B2E"/>
          </a:solidFill>
          <a:ln/>
        </p:spPr>
      </p:sp>
      <p:sp>
        <p:nvSpPr>
          <p:cNvPr id="17" name="Text 15"/>
          <p:cNvSpPr/>
          <p:nvPr/>
        </p:nvSpPr>
        <p:spPr>
          <a:xfrm>
            <a:off x="758309" y="4400550"/>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Budget Trends</a:t>
            </a:r>
            <a:endParaRPr lang="en-US" sz="1950" dirty="0"/>
          </a:p>
        </p:txBody>
      </p:sp>
      <p:sp>
        <p:nvSpPr>
          <p:cNvPr id="18" name="Text 16"/>
          <p:cNvSpPr/>
          <p:nvPr/>
        </p:nvSpPr>
        <p:spPr>
          <a:xfrm>
            <a:off x="758309" y="4825960"/>
            <a:ext cx="424481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Inflation-adjusted program costs</a:t>
            </a:r>
            <a:endParaRPr lang="en-US" sz="1450" dirty="0"/>
          </a:p>
        </p:txBody>
      </p:sp>
      <p:sp>
        <p:nvSpPr>
          <p:cNvPr id="19" name="Text 17"/>
          <p:cNvSpPr/>
          <p:nvPr/>
        </p:nvSpPr>
        <p:spPr>
          <a:xfrm>
            <a:off x="5192673" y="3960733"/>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05</a:t>
            </a:r>
            <a:endParaRPr lang="en-US" sz="1450" dirty="0"/>
          </a:p>
        </p:txBody>
      </p:sp>
      <p:sp>
        <p:nvSpPr>
          <p:cNvPr id="20" name="Shape 18"/>
          <p:cNvSpPr/>
          <p:nvPr/>
        </p:nvSpPr>
        <p:spPr>
          <a:xfrm>
            <a:off x="5192673" y="4260056"/>
            <a:ext cx="4244935" cy="22860"/>
          </a:xfrm>
          <a:prstGeom prst="rect">
            <a:avLst/>
          </a:prstGeom>
          <a:solidFill>
            <a:srgbClr val="DA1B2E"/>
          </a:solidFill>
          <a:ln/>
        </p:spPr>
      </p:sp>
      <p:sp>
        <p:nvSpPr>
          <p:cNvPr id="21" name="Text 19"/>
          <p:cNvSpPr/>
          <p:nvPr/>
        </p:nvSpPr>
        <p:spPr>
          <a:xfrm>
            <a:off x="5192673" y="4400550"/>
            <a:ext cx="2804636"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Technology Advances</a:t>
            </a:r>
            <a:endParaRPr lang="en-US" sz="1950" dirty="0"/>
          </a:p>
        </p:txBody>
      </p:sp>
      <p:sp>
        <p:nvSpPr>
          <p:cNvPr id="22" name="Text 20"/>
          <p:cNvSpPr/>
          <p:nvPr/>
        </p:nvSpPr>
        <p:spPr>
          <a:xfrm>
            <a:off x="5192673" y="4825960"/>
            <a:ext cx="4244935"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Materials, computing, guidance systems</a:t>
            </a:r>
            <a:endParaRPr lang="en-US" sz="1450" dirty="0"/>
          </a:p>
        </p:txBody>
      </p:sp>
      <p:sp>
        <p:nvSpPr>
          <p:cNvPr id="23" name="Text 21"/>
          <p:cNvSpPr/>
          <p:nvPr/>
        </p:nvSpPr>
        <p:spPr>
          <a:xfrm>
            <a:off x="9627156" y="3960733"/>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06</a:t>
            </a:r>
            <a:endParaRPr lang="en-US" sz="1450" dirty="0"/>
          </a:p>
        </p:txBody>
      </p:sp>
      <p:sp>
        <p:nvSpPr>
          <p:cNvPr id="24" name="Shape 22"/>
          <p:cNvSpPr/>
          <p:nvPr/>
        </p:nvSpPr>
        <p:spPr>
          <a:xfrm>
            <a:off x="9627156" y="4260056"/>
            <a:ext cx="4244816" cy="22860"/>
          </a:xfrm>
          <a:prstGeom prst="rect">
            <a:avLst/>
          </a:prstGeom>
          <a:solidFill>
            <a:srgbClr val="DA1B2E"/>
          </a:solidFill>
          <a:ln/>
        </p:spPr>
      </p:sp>
      <p:sp>
        <p:nvSpPr>
          <p:cNvPr id="25" name="Text 23"/>
          <p:cNvSpPr/>
          <p:nvPr/>
        </p:nvSpPr>
        <p:spPr>
          <a:xfrm>
            <a:off x="9627156" y="4400550"/>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Risks &amp; Mitigations</a:t>
            </a:r>
            <a:endParaRPr lang="en-US" sz="1950" dirty="0"/>
          </a:p>
        </p:txBody>
      </p:sp>
      <p:sp>
        <p:nvSpPr>
          <p:cNvPr id="26" name="Text 24"/>
          <p:cNvSpPr/>
          <p:nvPr/>
        </p:nvSpPr>
        <p:spPr>
          <a:xfrm>
            <a:off x="9627156" y="4825960"/>
            <a:ext cx="424481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Challenges and engineering solutions</a:t>
            </a:r>
            <a:endParaRPr lang="en-US" sz="1450" dirty="0"/>
          </a:p>
        </p:txBody>
      </p:sp>
      <p:sp>
        <p:nvSpPr>
          <p:cNvPr id="27" name="Text 25"/>
          <p:cNvSpPr/>
          <p:nvPr/>
        </p:nvSpPr>
        <p:spPr>
          <a:xfrm>
            <a:off x="758309" y="5460921"/>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07</a:t>
            </a:r>
            <a:endParaRPr lang="en-US" sz="1450" dirty="0"/>
          </a:p>
        </p:txBody>
      </p:sp>
      <p:sp>
        <p:nvSpPr>
          <p:cNvPr id="28" name="Shape 26"/>
          <p:cNvSpPr/>
          <p:nvPr/>
        </p:nvSpPr>
        <p:spPr>
          <a:xfrm>
            <a:off x="758309" y="5760244"/>
            <a:ext cx="4244816" cy="22860"/>
          </a:xfrm>
          <a:prstGeom prst="rect">
            <a:avLst/>
          </a:prstGeom>
          <a:solidFill>
            <a:srgbClr val="DA1B2E"/>
          </a:solidFill>
          <a:ln/>
        </p:spPr>
      </p:sp>
      <p:sp>
        <p:nvSpPr>
          <p:cNvPr id="29" name="Text 27"/>
          <p:cNvSpPr/>
          <p:nvPr/>
        </p:nvSpPr>
        <p:spPr>
          <a:xfrm>
            <a:off x="758309" y="5900738"/>
            <a:ext cx="2792373"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International Partners</a:t>
            </a:r>
            <a:endParaRPr lang="en-US" sz="1950" dirty="0"/>
          </a:p>
        </p:txBody>
      </p:sp>
      <p:sp>
        <p:nvSpPr>
          <p:cNvPr id="30" name="Text 28"/>
          <p:cNvSpPr/>
          <p:nvPr/>
        </p:nvSpPr>
        <p:spPr>
          <a:xfrm>
            <a:off x="758309" y="6326148"/>
            <a:ext cx="424481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Global collaboration framework</a:t>
            </a:r>
            <a:endParaRPr lang="en-US" sz="1450" dirty="0"/>
          </a:p>
        </p:txBody>
      </p:sp>
      <p:sp>
        <p:nvSpPr>
          <p:cNvPr id="31" name="Text 29"/>
          <p:cNvSpPr/>
          <p:nvPr/>
        </p:nvSpPr>
        <p:spPr>
          <a:xfrm>
            <a:off x="5192673" y="5460921"/>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08</a:t>
            </a:r>
            <a:endParaRPr lang="en-US" sz="1450" dirty="0"/>
          </a:p>
        </p:txBody>
      </p:sp>
      <p:sp>
        <p:nvSpPr>
          <p:cNvPr id="32" name="Shape 30"/>
          <p:cNvSpPr/>
          <p:nvPr/>
        </p:nvSpPr>
        <p:spPr>
          <a:xfrm>
            <a:off x="5192673" y="5760244"/>
            <a:ext cx="4244935" cy="22860"/>
          </a:xfrm>
          <a:prstGeom prst="rect">
            <a:avLst/>
          </a:prstGeom>
          <a:solidFill>
            <a:srgbClr val="DA1B2E"/>
          </a:solidFill>
          <a:ln/>
        </p:spPr>
      </p:sp>
      <p:sp>
        <p:nvSpPr>
          <p:cNvPr id="33" name="Text 31"/>
          <p:cNvSpPr/>
          <p:nvPr/>
        </p:nvSpPr>
        <p:spPr>
          <a:xfrm>
            <a:off x="5192673" y="5900738"/>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Cultural Impact</a:t>
            </a:r>
            <a:endParaRPr lang="en-US" sz="1950" dirty="0"/>
          </a:p>
        </p:txBody>
      </p:sp>
      <p:sp>
        <p:nvSpPr>
          <p:cNvPr id="34" name="Text 32"/>
          <p:cNvSpPr/>
          <p:nvPr/>
        </p:nvSpPr>
        <p:spPr>
          <a:xfrm>
            <a:off x="5192673" y="6326148"/>
            <a:ext cx="4244935"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How space exploration transforms society</a:t>
            </a:r>
            <a:endParaRPr lang="en-US" sz="1450" dirty="0"/>
          </a:p>
        </p:txBody>
      </p:sp>
      <p:sp>
        <p:nvSpPr>
          <p:cNvPr id="35" name="Text 33"/>
          <p:cNvSpPr/>
          <p:nvPr/>
        </p:nvSpPr>
        <p:spPr>
          <a:xfrm>
            <a:off x="9627156" y="5460921"/>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09</a:t>
            </a:r>
            <a:endParaRPr lang="en-US" sz="1450" dirty="0"/>
          </a:p>
        </p:txBody>
      </p:sp>
      <p:sp>
        <p:nvSpPr>
          <p:cNvPr id="36" name="Shape 34"/>
          <p:cNvSpPr/>
          <p:nvPr/>
        </p:nvSpPr>
        <p:spPr>
          <a:xfrm>
            <a:off x="9627156" y="5760244"/>
            <a:ext cx="4244816" cy="22860"/>
          </a:xfrm>
          <a:prstGeom prst="rect">
            <a:avLst/>
          </a:prstGeom>
          <a:solidFill>
            <a:srgbClr val="DA1B2E"/>
          </a:solidFill>
          <a:ln/>
        </p:spPr>
      </p:sp>
      <p:sp>
        <p:nvSpPr>
          <p:cNvPr id="37" name="Text 35"/>
          <p:cNvSpPr/>
          <p:nvPr/>
        </p:nvSpPr>
        <p:spPr>
          <a:xfrm>
            <a:off x="9627156" y="5900738"/>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What's Next</a:t>
            </a:r>
            <a:endParaRPr lang="en-US" sz="1950" dirty="0"/>
          </a:p>
        </p:txBody>
      </p:sp>
      <p:sp>
        <p:nvSpPr>
          <p:cNvPr id="38" name="Text 36"/>
          <p:cNvSpPr/>
          <p:nvPr/>
        </p:nvSpPr>
        <p:spPr>
          <a:xfrm>
            <a:off x="9627156" y="6326148"/>
            <a:ext cx="424481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The road to sustained lunar presence</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80323" y="620316"/>
            <a:ext cx="4839533" cy="559356"/>
          </a:xfrm>
          <a:prstGeom prst="rect">
            <a:avLst/>
          </a:prstGeom>
          <a:noFill/>
          <a:ln/>
        </p:spPr>
        <p:txBody>
          <a:bodyPr wrap="none" lIns="0" tIns="0" rIns="0" bIns="0" rtlCol="0" anchor="t"/>
          <a:lstStyle/>
          <a:p>
            <a:pPr algn="l" indent="0" marL="0">
              <a:lnSpc>
                <a:spcPts val="4400"/>
              </a:lnSpc>
              <a:buNone/>
            </a:pPr>
            <a:r>
              <a:rPr lang="en-US" sz="3500" dirty="0">
                <a:solidFill>
                  <a:srgbClr val="1F1E1E"/>
                </a:solidFill>
                <a:latin typeface="Sora Semi Bold" pitchFamily="34" charset="0"/>
                <a:ea typeface="Sora Semi Bold" pitchFamily="34" charset="-122"/>
                <a:cs typeface="Sora Semi Bold" pitchFamily="34" charset="-120"/>
              </a:rPr>
              <a:t>Key Figures &amp; Quotes</a:t>
            </a:r>
            <a:endParaRPr lang="en-US" sz="3500" dirty="0"/>
          </a:p>
        </p:txBody>
      </p:sp>
      <p:sp>
        <p:nvSpPr>
          <p:cNvPr id="3" name="Text 1"/>
          <p:cNvSpPr/>
          <p:nvPr/>
        </p:nvSpPr>
        <p:spPr>
          <a:xfrm>
            <a:off x="680323" y="1519833"/>
            <a:ext cx="13269754" cy="544354"/>
          </a:xfrm>
          <a:prstGeom prst="rect">
            <a:avLst/>
          </a:prstGeom>
          <a:noFill/>
          <a:ln/>
        </p:spPr>
        <p:txBody>
          <a:bodyPr wrap="square" lIns="0" tIns="0" rIns="0" bIns="0" rtlCol="0" anchor="t"/>
          <a:lstStyle/>
          <a:p>
            <a:pPr algn="l" indent="0" marL="0">
              <a:lnSpc>
                <a:spcPts val="2100"/>
              </a:lnSpc>
              <a:buNone/>
            </a:pPr>
            <a:r>
              <a:rPr lang="en-US" sz="1300" dirty="0">
                <a:solidFill>
                  <a:srgbClr val="3B3535"/>
                </a:solidFill>
                <a:latin typeface="Sora Light" pitchFamily="34" charset="0"/>
                <a:ea typeface="Sora Light" pitchFamily="34" charset="-122"/>
                <a:cs typeface="Sora Light" pitchFamily="34" charset="-120"/>
              </a:rPr>
              <a:t>The journey to the Moon and back again has been defined by visionary leaders, courageous explorers, and profound moments of reflection. These voices shaped not only the technical trajectory of space exploration but also how humanity perceives its place in the cosmos.</a:t>
            </a:r>
            <a:endParaRPr lang="en-US" sz="1300" dirty="0"/>
          </a:p>
        </p:txBody>
      </p:sp>
      <p:sp>
        <p:nvSpPr>
          <p:cNvPr id="4" name="Shape 2"/>
          <p:cNvSpPr/>
          <p:nvPr/>
        </p:nvSpPr>
        <p:spPr>
          <a:xfrm>
            <a:off x="680323" y="2255520"/>
            <a:ext cx="6549866" cy="2591872"/>
          </a:xfrm>
          <a:prstGeom prst="roundRect">
            <a:avLst>
              <a:gd name="adj" fmla="val 2756"/>
            </a:avLst>
          </a:prstGeom>
          <a:solidFill>
            <a:srgbClr val="FFFFFF"/>
          </a:solidFill>
          <a:ln w="22860">
            <a:solidFill>
              <a:srgbClr val="DFB8BC"/>
            </a:solidFill>
            <a:prstDash val="solid"/>
          </a:ln>
        </p:spPr>
      </p:sp>
      <p:pic>
        <p:nvPicPr>
          <p:cNvPr id="5" name="Image 0" descr="preencoded.png">    </p:cNvPr>
          <p:cNvPicPr>
            <a:picLocks noChangeAspect="1"/>
          </p:cNvPicPr>
          <p:nvPr/>
        </p:nvPicPr>
        <p:blipFill>
          <a:blip r:embed="rId1"/>
          <a:stretch>
            <a:fillRect/>
          </a:stretch>
        </p:blipFill>
        <p:spPr>
          <a:xfrm>
            <a:off x="601147" y="2176343"/>
            <a:ext cx="204073" cy="204073"/>
          </a:xfrm>
          <a:prstGeom prst="rect">
            <a:avLst/>
          </a:prstGeom>
        </p:spPr>
      </p:pic>
      <p:pic>
        <p:nvPicPr>
          <p:cNvPr id="6" name="Image 1" descr="preencoded.png">    </p:cNvPr>
          <p:cNvPicPr>
            <a:picLocks noChangeAspect="1"/>
          </p:cNvPicPr>
          <p:nvPr/>
        </p:nvPicPr>
        <p:blipFill>
          <a:blip r:embed="rId2"/>
          <a:stretch>
            <a:fillRect/>
          </a:stretch>
        </p:blipFill>
        <p:spPr>
          <a:xfrm>
            <a:off x="7105293" y="4722495"/>
            <a:ext cx="204073" cy="204073"/>
          </a:xfrm>
          <a:prstGeom prst="rect">
            <a:avLst/>
          </a:prstGeom>
        </p:spPr>
      </p:pic>
      <p:sp>
        <p:nvSpPr>
          <p:cNvPr id="7" name="Text 3"/>
          <p:cNvSpPr/>
          <p:nvPr/>
        </p:nvSpPr>
        <p:spPr>
          <a:xfrm>
            <a:off x="958215" y="2533412"/>
            <a:ext cx="2237899" cy="279797"/>
          </a:xfrm>
          <a:prstGeom prst="rect">
            <a:avLst/>
          </a:prstGeom>
          <a:noFill/>
          <a:ln/>
        </p:spPr>
        <p:txBody>
          <a:bodyPr wrap="none" lIns="0" tIns="0" rIns="0" bIns="0" rtlCol="0" anchor="t"/>
          <a:lstStyle/>
          <a:p>
            <a:pPr algn="l" indent="0" marL="0">
              <a:lnSpc>
                <a:spcPts val="2200"/>
              </a:lnSpc>
              <a:buNone/>
            </a:pPr>
            <a:r>
              <a:rPr lang="en-US" sz="1750" dirty="0">
                <a:solidFill>
                  <a:srgbClr val="3B3535"/>
                </a:solidFill>
                <a:latin typeface="Sora Semi Bold" pitchFamily="34" charset="0"/>
                <a:ea typeface="Sora Semi Bold" pitchFamily="34" charset="-122"/>
                <a:cs typeface="Sora Semi Bold" pitchFamily="34" charset="-120"/>
              </a:rPr>
              <a:t>John F. Kennedy</a:t>
            </a:r>
            <a:endParaRPr lang="en-US" sz="1750" dirty="0"/>
          </a:p>
        </p:txBody>
      </p:sp>
      <p:sp>
        <p:nvSpPr>
          <p:cNvPr id="8" name="Text 4"/>
          <p:cNvSpPr/>
          <p:nvPr/>
        </p:nvSpPr>
        <p:spPr>
          <a:xfrm>
            <a:off x="958215" y="2915245"/>
            <a:ext cx="5994083" cy="816531"/>
          </a:xfrm>
          <a:prstGeom prst="rect">
            <a:avLst/>
          </a:prstGeom>
          <a:noFill/>
          <a:ln/>
        </p:spPr>
        <p:txBody>
          <a:bodyPr wrap="square" lIns="0" tIns="0" rIns="0" bIns="0" rtlCol="0" anchor="t"/>
          <a:lstStyle/>
          <a:p>
            <a:pPr algn="l" indent="0" marL="0">
              <a:lnSpc>
                <a:spcPts val="2100"/>
              </a:lnSpc>
              <a:buNone/>
            </a:pPr>
            <a:r>
              <a:rPr lang="en-US" sz="1300" dirty="0">
                <a:solidFill>
                  <a:srgbClr val="3B3535"/>
                </a:solidFill>
                <a:latin typeface="Sora Light" pitchFamily="34" charset="0"/>
                <a:ea typeface="Sora Light" pitchFamily="34" charset="-122"/>
                <a:cs typeface="Sora Light" pitchFamily="34" charset="-120"/>
              </a:rPr>
              <a:t>Set the Moon landing goal in his historic 1961 Rice University speech, catalyzing Apollo funding, schedule, and national focus during the height of the Cold War.</a:t>
            </a:r>
            <a:endParaRPr lang="en-US" sz="1300" dirty="0"/>
          </a:p>
        </p:txBody>
      </p:sp>
      <p:sp>
        <p:nvSpPr>
          <p:cNvPr id="9" name="Text 5"/>
          <p:cNvSpPr/>
          <p:nvPr/>
        </p:nvSpPr>
        <p:spPr>
          <a:xfrm>
            <a:off x="1213247" y="3923109"/>
            <a:ext cx="5739051" cy="544354"/>
          </a:xfrm>
          <a:prstGeom prst="rect">
            <a:avLst/>
          </a:prstGeom>
          <a:noFill/>
          <a:ln/>
        </p:spPr>
        <p:txBody>
          <a:bodyPr wrap="square" lIns="0" tIns="0" rIns="0" bIns="0" rtlCol="0" anchor="t"/>
          <a:lstStyle/>
          <a:p>
            <a:pPr algn="l" indent="0" marL="0">
              <a:lnSpc>
                <a:spcPts val="2100"/>
              </a:lnSpc>
              <a:buNone/>
            </a:pPr>
            <a:r>
              <a:rPr lang="en-US" sz="1300" i="1" dirty="0">
                <a:solidFill>
                  <a:srgbClr val="3B3535"/>
                </a:solidFill>
                <a:latin typeface="Sora Light" pitchFamily="34" charset="0"/>
                <a:ea typeface="Sora Light" pitchFamily="34" charset="-122"/>
                <a:cs typeface="Sora Light" pitchFamily="34" charset="-120"/>
              </a:rPr>
              <a:t>We choose to go to the Moon in this decade and do the other things, not because they are easy, but because they are hard.</a:t>
            </a:r>
            <a:endParaRPr lang="en-US" sz="1300" dirty="0"/>
          </a:p>
        </p:txBody>
      </p:sp>
      <p:sp>
        <p:nvSpPr>
          <p:cNvPr id="10" name="Shape 6"/>
          <p:cNvSpPr/>
          <p:nvPr/>
        </p:nvSpPr>
        <p:spPr>
          <a:xfrm>
            <a:off x="958215" y="3923109"/>
            <a:ext cx="22860" cy="544354"/>
          </a:xfrm>
          <a:prstGeom prst="rect">
            <a:avLst/>
          </a:prstGeom>
          <a:solidFill>
            <a:srgbClr val="DA1B2E"/>
          </a:solidFill>
          <a:ln/>
        </p:spPr>
      </p:sp>
      <p:sp>
        <p:nvSpPr>
          <p:cNvPr id="11" name="Shape 7"/>
          <p:cNvSpPr/>
          <p:nvPr/>
        </p:nvSpPr>
        <p:spPr>
          <a:xfrm>
            <a:off x="7400211" y="2255520"/>
            <a:ext cx="6549866" cy="2591872"/>
          </a:xfrm>
          <a:prstGeom prst="roundRect">
            <a:avLst>
              <a:gd name="adj" fmla="val 2756"/>
            </a:avLst>
          </a:prstGeom>
          <a:solidFill>
            <a:srgbClr val="FFFFFF"/>
          </a:solidFill>
          <a:ln w="22860">
            <a:solidFill>
              <a:srgbClr val="DFB8BC"/>
            </a:solidFill>
            <a:prstDash val="solid"/>
          </a:ln>
        </p:spPr>
      </p:sp>
      <p:pic>
        <p:nvPicPr>
          <p:cNvPr id="12" name="Image 2" descr="preencoded.png">    </p:cNvPr>
          <p:cNvPicPr>
            <a:picLocks noChangeAspect="1"/>
          </p:cNvPicPr>
          <p:nvPr/>
        </p:nvPicPr>
        <p:blipFill>
          <a:blip r:embed="rId3"/>
          <a:stretch>
            <a:fillRect/>
          </a:stretch>
        </p:blipFill>
        <p:spPr>
          <a:xfrm>
            <a:off x="7321034" y="2176343"/>
            <a:ext cx="204073" cy="204073"/>
          </a:xfrm>
          <a:prstGeom prst="rect">
            <a:avLst/>
          </a:prstGeom>
        </p:spPr>
      </p:pic>
      <p:pic>
        <p:nvPicPr>
          <p:cNvPr id="13" name="Image 3" descr="preencoded.png">    </p:cNvPr>
          <p:cNvPicPr>
            <a:picLocks noChangeAspect="1"/>
          </p:cNvPicPr>
          <p:nvPr/>
        </p:nvPicPr>
        <p:blipFill>
          <a:blip r:embed="rId4"/>
          <a:stretch>
            <a:fillRect/>
          </a:stretch>
        </p:blipFill>
        <p:spPr>
          <a:xfrm>
            <a:off x="13825180" y="4722495"/>
            <a:ext cx="204073" cy="204073"/>
          </a:xfrm>
          <a:prstGeom prst="rect">
            <a:avLst/>
          </a:prstGeom>
        </p:spPr>
      </p:pic>
      <p:sp>
        <p:nvSpPr>
          <p:cNvPr id="14" name="Text 8"/>
          <p:cNvSpPr/>
          <p:nvPr/>
        </p:nvSpPr>
        <p:spPr>
          <a:xfrm>
            <a:off x="7678103" y="2533412"/>
            <a:ext cx="2237899" cy="279797"/>
          </a:xfrm>
          <a:prstGeom prst="rect">
            <a:avLst/>
          </a:prstGeom>
          <a:noFill/>
          <a:ln/>
        </p:spPr>
        <p:txBody>
          <a:bodyPr wrap="none" lIns="0" tIns="0" rIns="0" bIns="0" rtlCol="0" anchor="t"/>
          <a:lstStyle/>
          <a:p>
            <a:pPr algn="l" indent="0" marL="0">
              <a:lnSpc>
                <a:spcPts val="2200"/>
              </a:lnSpc>
              <a:buNone/>
            </a:pPr>
            <a:r>
              <a:rPr lang="en-US" sz="1750" dirty="0">
                <a:solidFill>
                  <a:srgbClr val="3B3535"/>
                </a:solidFill>
                <a:latin typeface="Sora Semi Bold" pitchFamily="34" charset="0"/>
                <a:ea typeface="Sora Semi Bold" pitchFamily="34" charset="-122"/>
                <a:cs typeface="Sora Semi Bold" pitchFamily="34" charset="-120"/>
              </a:rPr>
              <a:t>Neil Armstrong</a:t>
            </a:r>
            <a:endParaRPr lang="en-US" sz="1750" dirty="0"/>
          </a:p>
        </p:txBody>
      </p:sp>
      <p:sp>
        <p:nvSpPr>
          <p:cNvPr id="15" name="Text 9"/>
          <p:cNvSpPr/>
          <p:nvPr/>
        </p:nvSpPr>
        <p:spPr>
          <a:xfrm>
            <a:off x="7678103" y="2915245"/>
            <a:ext cx="5994083" cy="816531"/>
          </a:xfrm>
          <a:prstGeom prst="rect">
            <a:avLst/>
          </a:prstGeom>
          <a:noFill/>
          <a:ln/>
        </p:spPr>
        <p:txBody>
          <a:bodyPr wrap="square" lIns="0" tIns="0" rIns="0" bIns="0" rtlCol="0" anchor="t"/>
          <a:lstStyle/>
          <a:p>
            <a:pPr algn="l" indent="0" marL="0">
              <a:lnSpc>
                <a:spcPts val="2100"/>
              </a:lnSpc>
              <a:buNone/>
            </a:pPr>
            <a:r>
              <a:rPr lang="en-US" sz="1300" dirty="0">
                <a:solidFill>
                  <a:srgbClr val="3B3535"/>
                </a:solidFill>
                <a:latin typeface="Sora Light" pitchFamily="34" charset="0"/>
                <a:ea typeface="Sora Light" pitchFamily="34" charset="-122"/>
                <a:cs typeface="Sora Light" pitchFamily="34" charset="-120"/>
              </a:rPr>
              <a:t>Commander of Apollo 11 and the first human to set foot on the Moon. A test pilot with exceptional skill, Armstrong flew missions during Gemini and Apollo programs.</a:t>
            </a:r>
            <a:endParaRPr lang="en-US" sz="1300" dirty="0"/>
          </a:p>
        </p:txBody>
      </p:sp>
      <p:sp>
        <p:nvSpPr>
          <p:cNvPr id="16" name="Text 10"/>
          <p:cNvSpPr/>
          <p:nvPr/>
        </p:nvSpPr>
        <p:spPr>
          <a:xfrm>
            <a:off x="7933134" y="3923109"/>
            <a:ext cx="5739051" cy="272177"/>
          </a:xfrm>
          <a:prstGeom prst="rect">
            <a:avLst/>
          </a:prstGeom>
          <a:noFill/>
          <a:ln/>
        </p:spPr>
        <p:txBody>
          <a:bodyPr wrap="none" lIns="0" tIns="0" rIns="0" bIns="0" rtlCol="0" anchor="t"/>
          <a:lstStyle/>
          <a:p>
            <a:pPr algn="l" indent="0" marL="0">
              <a:lnSpc>
                <a:spcPts val="2100"/>
              </a:lnSpc>
              <a:buNone/>
            </a:pPr>
            <a:r>
              <a:rPr lang="en-US" sz="1300" i="1" dirty="0">
                <a:solidFill>
                  <a:srgbClr val="3B3535"/>
                </a:solidFill>
                <a:latin typeface="Sora Light" pitchFamily="34" charset="0"/>
                <a:ea typeface="Sora Light" pitchFamily="34" charset="-122"/>
                <a:cs typeface="Sora Light" pitchFamily="34" charset="-120"/>
              </a:rPr>
              <a:t>That's one small step for [a] man, one giant leap for mankind.</a:t>
            </a:r>
            <a:endParaRPr lang="en-US" sz="1300" dirty="0"/>
          </a:p>
        </p:txBody>
      </p:sp>
      <p:sp>
        <p:nvSpPr>
          <p:cNvPr id="17" name="Shape 11"/>
          <p:cNvSpPr/>
          <p:nvPr/>
        </p:nvSpPr>
        <p:spPr>
          <a:xfrm>
            <a:off x="7678103" y="3923109"/>
            <a:ext cx="22860" cy="272177"/>
          </a:xfrm>
          <a:prstGeom prst="rect">
            <a:avLst/>
          </a:prstGeom>
          <a:solidFill>
            <a:srgbClr val="DA1B2E"/>
          </a:solidFill>
          <a:ln/>
        </p:spPr>
      </p:sp>
      <p:sp>
        <p:nvSpPr>
          <p:cNvPr id="18" name="Shape 12"/>
          <p:cNvSpPr/>
          <p:nvPr/>
        </p:nvSpPr>
        <p:spPr>
          <a:xfrm>
            <a:off x="680323" y="5017413"/>
            <a:ext cx="6549866" cy="2591872"/>
          </a:xfrm>
          <a:prstGeom prst="roundRect">
            <a:avLst>
              <a:gd name="adj" fmla="val 2756"/>
            </a:avLst>
          </a:prstGeom>
          <a:solidFill>
            <a:srgbClr val="FFFFFF"/>
          </a:solidFill>
          <a:ln w="22860">
            <a:solidFill>
              <a:srgbClr val="DFB8BC"/>
            </a:solidFill>
            <a:prstDash val="solid"/>
          </a:ln>
        </p:spPr>
      </p:sp>
      <p:pic>
        <p:nvPicPr>
          <p:cNvPr id="19" name="Image 4" descr="preencoded.png">    </p:cNvPr>
          <p:cNvPicPr>
            <a:picLocks noChangeAspect="1"/>
          </p:cNvPicPr>
          <p:nvPr/>
        </p:nvPicPr>
        <p:blipFill>
          <a:blip r:embed="rId5"/>
          <a:stretch>
            <a:fillRect/>
          </a:stretch>
        </p:blipFill>
        <p:spPr>
          <a:xfrm>
            <a:off x="601147" y="4938236"/>
            <a:ext cx="204073" cy="204073"/>
          </a:xfrm>
          <a:prstGeom prst="rect">
            <a:avLst/>
          </a:prstGeom>
        </p:spPr>
      </p:pic>
      <p:pic>
        <p:nvPicPr>
          <p:cNvPr id="20" name="Image 5" descr="preencoded.png">    </p:cNvPr>
          <p:cNvPicPr>
            <a:picLocks noChangeAspect="1"/>
          </p:cNvPicPr>
          <p:nvPr/>
        </p:nvPicPr>
        <p:blipFill>
          <a:blip r:embed="rId6"/>
          <a:stretch>
            <a:fillRect/>
          </a:stretch>
        </p:blipFill>
        <p:spPr>
          <a:xfrm>
            <a:off x="7105293" y="7484388"/>
            <a:ext cx="204073" cy="204073"/>
          </a:xfrm>
          <a:prstGeom prst="rect">
            <a:avLst/>
          </a:prstGeom>
        </p:spPr>
      </p:pic>
      <p:sp>
        <p:nvSpPr>
          <p:cNvPr id="21" name="Text 13"/>
          <p:cNvSpPr/>
          <p:nvPr/>
        </p:nvSpPr>
        <p:spPr>
          <a:xfrm>
            <a:off x="958215" y="5295305"/>
            <a:ext cx="2237899" cy="279797"/>
          </a:xfrm>
          <a:prstGeom prst="rect">
            <a:avLst/>
          </a:prstGeom>
          <a:noFill/>
          <a:ln/>
        </p:spPr>
        <p:txBody>
          <a:bodyPr wrap="none" lIns="0" tIns="0" rIns="0" bIns="0" rtlCol="0" anchor="t"/>
          <a:lstStyle/>
          <a:p>
            <a:pPr algn="l" indent="0" marL="0">
              <a:lnSpc>
                <a:spcPts val="2200"/>
              </a:lnSpc>
              <a:buNone/>
            </a:pPr>
            <a:r>
              <a:rPr lang="en-US" sz="1750" dirty="0">
                <a:solidFill>
                  <a:srgbClr val="3B3535"/>
                </a:solidFill>
                <a:latin typeface="Sora Semi Bold" pitchFamily="34" charset="0"/>
                <a:ea typeface="Sora Semi Bold" pitchFamily="34" charset="-122"/>
                <a:cs typeface="Sora Semi Bold" pitchFamily="34" charset="-120"/>
              </a:rPr>
              <a:t>Bill Anders</a:t>
            </a:r>
            <a:endParaRPr lang="en-US" sz="1750" dirty="0"/>
          </a:p>
        </p:txBody>
      </p:sp>
      <p:sp>
        <p:nvSpPr>
          <p:cNvPr id="22" name="Text 14"/>
          <p:cNvSpPr/>
          <p:nvPr/>
        </p:nvSpPr>
        <p:spPr>
          <a:xfrm>
            <a:off x="958215" y="5677138"/>
            <a:ext cx="5994083" cy="816531"/>
          </a:xfrm>
          <a:prstGeom prst="rect">
            <a:avLst/>
          </a:prstGeom>
          <a:noFill/>
          <a:ln/>
        </p:spPr>
        <p:txBody>
          <a:bodyPr wrap="square" lIns="0" tIns="0" rIns="0" bIns="0" rtlCol="0" anchor="t"/>
          <a:lstStyle/>
          <a:p>
            <a:pPr algn="l" indent="0" marL="0">
              <a:lnSpc>
                <a:spcPts val="2100"/>
              </a:lnSpc>
              <a:buNone/>
            </a:pPr>
            <a:r>
              <a:rPr lang="en-US" sz="1300" dirty="0">
                <a:solidFill>
                  <a:srgbClr val="3B3535"/>
                </a:solidFill>
                <a:latin typeface="Sora Light" pitchFamily="34" charset="0"/>
                <a:ea typeface="Sora Light" pitchFamily="34" charset="-122"/>
                <a:cs typeface="Sora Light" pitchFamily="34" charset="-120"/>
              </a:rPr>
              <a:t>Apollo 8 astronaut who captured the iconic Earthrise photograph, fundamentally shifting public perspective toward viewing Earth as a fragile, unified world.</a:t>
            </a:r>
            <a:endParaRPr lang="en-US" sz="1300" dirty="0"/>
          </a:p>
        </p:txBody>
      </p:sp>
      <p:sp>
        <p:nvSpPr>
          <p:cNvPr id="23" name="Text 15"/>
          <p:cNvSpPr/>
          <p:nvPr/>
        </p:nvSpPr>
        <p:spPr>
          <a:xfrm>
            <a:off x="1213247" y="6685002"/>
            <a:ext cx="5739051" cy="544354"/>
          </a:xfrm>
          <a:prstGeom prst="rect">
            <a:avLst/>
          </a:prstGeom>
          <a:noFill/>
          <a:ln/>
        </p:spPr>
        <p:txBody>
          <a:bodyPr wrap="square" lIns="0" tIns="0" rIns="0" bIns="0" rtlCol="0" anchor="t"/>
          <a:lstStyle/>
          <a:p>
            <a:pPr algn="l" indent="0" marL="0">
              <a:lnSpc>
                <a:spcPts val="2100"/>
              </a:lnSpc>
              <a:buNone/>
            </a:pPr>
            <a:r>
              <a:rPr lang="en-US" sz="1300" i="1" dirty="0">
                <a:solidFill>
                  <a:srgbClr val="3B3535"/>
                </a:solidFill>
                <a:latin typeface="Sora Light" pitchFamily="34" charset="0"/>
                <a:ea typeface="Sora Light" pitchFamily="34" charset="-122"/>
                <a:cs typeface="Sora Light" pitchFamily="34" charset="-120"/>
              </a:rPr>
              <a:t>We came all this way to explore the Moon, and the most important thing is that we discovered the Earth.</a:t>
            </a:r>
            <a:endParaRPr lang="en-US" sz="1300" dirty="0"/>
          </a:p>
        </p:txBody>
      </p:sp>
      <p:sp>
        <p:nvSpPr>
          <p:cNvPr id="24" name="Shape 16"/>
          <p:cNvSpPr/>
          <p:nvPr/>
        </p:nvSpPr>
        <p:spPr>
          <a:xfrm>
            <a:off x="958215" y="6685002"/>
            <a:ext cx="22860" cy="544354"/>
          </a:xfrm>
          <a:prstGeom prst="rect">
            <a:avLst/>
          </a:prstGeom>
          <a:solidFill>
            <a:srgbClr val="DA1B2E"/>
          </a:solidFill>
          <a:ln/>
        </p:spPr>
      </p:sp>
      <p:sp>
        <p:nvSpPr>
          <p:cNvPr id="25" name="Shape 17"/>
          <p:cNvSpPr/>
          <p:nvPr/>
        </p:nvSpPr>
        <p:spPr>
          <a:xfrm>
            <a:off x="7400211" y="5017413"/>
            <a:ext cx="6549866" cy="2591872"/>
          </a:xfrm>
          <a:prstGeom prst="roundRect">
            <a:avLst>
              <a:gd name="adj" fmla="val 2756"/>
            </a:avLst>
          </a:prstGeom>
          <a:solidFill>
            <a:srgbClr val="FFFFFF"/>
          </a:solidFill>
          <a:ln w="22860">
            <a:solidFill>
              <a:srgbClr val="DFB8BC"/>
            </a:solidFill>
            <a:prstDash val="solid"/>
          </a:ln>
        </p:spPr>
      </p:sp>
      <p:pic>
        <p:nvPicPr>
          <p:cNvPr id="26" name="Image 6" descr="preencoded.png">    </p:cNvPr>
          <p:cNvPicPr>
            <a:picLocks noChangeAspect="1"/>
          </p:cNvPicPr>
          <p:nvPr/>
        </p:nvPicPr>
        <p:blipFill>
          <a:blip r:embed="rId7"/>
          <a:stretch>
            <a:fillRect/>
          </a:stretch>
        </p:blipFill>
        <p:spPr>
          <a:xfrm>
            <a:off x="7321034" y="4938236"/>
            <a:ext cx="204073" cy="204073"/>
          </a:xfrm>
          <a:prstGeom prst="rect">
            <a:avLst/>
          </a:prstGeom>
        </p:spPr>
      </p:pic>
      <p:pic>
        <p:nvPicPr>
          <p:cNvPr id="27" name="Image 7" descr="preencoded.png">    </p:cNvPr>
          <p:cNvPicPr>
            <a:picLocks noChangeAspect="1"/>
          </p:cNvPicPr>
          <p:nvPr/>
        </p:nvPicPr>
        <p:blipFill>
          <a:blip r:embed="rId8"/>
          <a:stretch>
            <a:fillRect/>
          </a:stretch>
        </p:blipFill>
        <p:spPr>
          <a:xfrm>
            <a:off x="13825180" y="7484388"/>
            <a:ext cx="204073" cy="204073"/>
          </a:xfrm>
          <a:prstGeom prst="rect">
            <a:avLst/>
          </a:prstGeom>
        </p:spPr>
      </p:pic>
      <p:sp>
        <p:nvSpPr>
          <p:cNvPr id="28" name="Text 18"/>
          <p:cNvSpPr/>
          <p:nvPr/>
        </p:nvSpPr>
        <p:spPr>
          <a:xfrm>
            <a:off x="7678103" y="5295305"/>
            <a:ext cx="2237899" cy="279797"/>
          </a:xfrm>
          <a:prstGeom prst="rect">
            <a:avLst/>
          </a:prstGeom>
          <a:noFill/>
          <a:ln/>
        </p:spPr>
        <p:txBody>
          <a:bodyPr wrap="none" lIns="0" tIns="0" rIns="0" bIns="0" rtlCol="0" anchor="t"/>
          <a:lstStyle/>
          <a:p>
            <a:pPr algn="l" indent="0" marL="0">
              <a:lnSpc>
                <a:spcPts val="2200"/>
              </a:lnSpc>
              <a:buNone/>
            </a:pPr>
            <a:r>
              <a:rPr lang="en-US" sz="1750" dirty="0">
                <a:solidFill>
                  <a:srgbClr val="3B3535"/>
                </a:solidFill>
                <a:latin typeface="Sora Semi Bold" pitchFamily="34" charset="0"/>
                <a:ea typeface="Sora Semi Bold" pitchFamily="34" charset="-122"/>
                <a:cs typeface="Sora Semi Bold" pitchFamily="34" charset="-120"/>
              </a:rPr>
              <a:t>Gene Cernan</a:t>
            </a:r>
            <a:endParaRPr lang="en-US" sz="1750" dirty="0"/>
          </a:p>
        </p:txBody>
      </p:sp>
      <p:sp>
        <p:nvSpPr>
          <p:cNvPr id="29" name="Text 19"/>
          <p:cNvSpPr/>
          <p:nvPr/>
        </p:nvSpPr>
        <p:spPr>
          <a:xfrm>
            <a:off x="7678103" y="5677138"/>
            <a:ext cx="5994083" cy="816531"/>
          </a:xfrm>
          <a:prstGeom prst="rect">
            <a:avLst/>
          </a:prstGeom>
          <a:noFill/>
          <a:ln/>
        </p:spPr>
        <p:txBody>
          <a:bodyPr wrap="square" lIns="0" tIns="0" rIns="0" bIns="0" rtlCol="0" anchor="t"/>
          <a:lstStyle/>
          <a:p>
            <a:pPr algn="l" indent="0" marL="0">
              <a:lnSpc>
                <a:spcPts val="2100"/>
              </a:lnSpc>
              <a:buNone/>
            </a:pPr>
            <a:r>
              <a:rPr lang="en-US" sz="1300" dirty="0">
                <a:solidFill>
                  <a:srgbClr val="3B3535"/>
                </a:solidFill>
                <a:latin typeface="Sora Light" pitchFamily="34" charset="0"/>
                <a:ea typeface="Sora Light" pitchFamily="34" charset="-122"/>
                <a:cs typeface="Sora Light" pitchFamily="34" charset="-120"/>
              </a:rPr>
              <a:t>Apollo 17 commander and the last human to walk on the Moon in 1972. His geology-focused exploration with Harrison Schmitt expanded scientific understanding of lunar formation.</a:t>
            </a:r>
            <a:endParaRPr lang="en-US" sz="1300" dirty="0"/>
          </a:p>
        </p:txBody>
      </p:sp>
      <p:sp>
        <p:nvSpPr>
          <p:cNvPr id="30" name="Text 20"/>
          <p:cNvSpPr/>
          <p:nvPr/>
        </p:nvSpPr>
        <p:spPr>
          <a:xfrm>
            <a:off x="7933134" y="6685002"/>
            <a:ext cx="5739051" cy="544354"/>
          </a:xfrm>
          <a:prstGeom prst="rect">
            <a:avLst/>
          </a:prstGeom>
          <a:noFill/>
          <a:ln/>
        </p:spPr>
        <p:txBody>
          <a:bodyPr wrap="square" lIns="0" tIns="0" rIns="0" bIns="0" rtlCol="0" anchor="t"/>
          <a:lstStyle/>
          <a:p>
            <a:pPr algn="l" indent="0" marL="0">
              <a:lnSpc>
                <a:spcPts val="2100"/>
              </a:lnSpc>
              <a:buNone/>
            </a:pPr>
            <a:r>
              <a:rPr lang="en-US" sz="1300" dirty="0">
                <a:solidFill>
                  <a:srgbClr val="3B3535"/>
                </a:solidFill>
                <a:latin typeface="Sora Light" pitchFamily="34" charset="0"/>
                <a:ea typeface="Sora Light" pitchFamily="34" charset="-122"/>
                <a:cs typeface="Sora Light" pitchFamily="34" charset="-120"/>
              </a:rPr>
              <a:t>We leave as we came, and, God willing, as we shall return, with peace and hope for all mankind.</a:t>
            </a:r>
            <a:endParaRPr lang="en-US" sz="1300" dirty="0"/>
          </a:p>
        </p:txBody>
      </p:sp>
      <p:sp>
        <p:nvSpPr>
          <p:cNvPr id="31" name="Shape 21"/>
          <p:cNvSpPr/>
          <p:nvPr/>
        </p:nvSpPr>
        <p:spPr>
          <a:xfrm>
            <a:off x="7678103" y="6685002"/>
            <a:ext cx="22860" cy="544354"/>
          </a:xfrm>
          <a:prstGeom prst="rect">
            <a:avLst/>
          </a:prstGeom>
          <a:solidFill>
            <a:srgbClr val="DA1B2E"/>
          </a:solid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56486" y="313849"/>
            <a:ext cx="6117312" cy="375404"/>
          </a:xfrm>
          <a:prstGeom prst="rect">
            <a:avLst/>
          </a:prstGeom>
          <a:noFill/>
          <a:ln/>
        </p:spPr>
        <p:txBody>
          <a:bodyPr wrap="none" lIns="0" tIns="0" rIns="0" bIns="0" rtlCol="0" anchor="t"/>
          <a:lstStyle/>
          <a:p>
            <a:pPr algn="l" indent="0" marL="0">
              <a:lnSpc>
                <a:spcPts val="2950"/>
              </a:lnSpc>
              <a:buNone/>
            </a:pPr>
            <a:r>
              <a:rPr lang="en-US" sz="2350" dirty="0">
                <a:solidFill>
                  <a:srgbClr val="1F1E1E"/>
                </a:solidFill>
                <a:latin typeface="Sora Semi Bold" pitchFamily="34" charset="0"/>
                <a:ea typeface="Sora Semi Bold" pitchFamily="34" charset="-122"/>
                <a:cs typeface="Sora Semi Bold" pitchFamily="34" charset="-120"/>
              </a:rPr>
              <a:t>Vehicle Evolution: Saturn V → SLS/Orion</a:t>
            </a:r>
            <a:endParaRPr lang="en-US" sz="2350" dirty="0"/>
          </a:p>
        </p:txBody>
      </p:sp>
      <p:sp>
        <p:nvSpPr>
          <p:cNvPr id="3" name="Text 1"/>
          <p:cNvSpPr/>
          <p:nvPr/>
        </p:nvSpPr>
        <p:spPr>
          <a:xfrm>
            <a:off x="456486" y="917496"/>
            <a:ext cx="13717429" cy="547926"/>
          </a:xfrm>
          <a:prstGeom prst="rect">
            <a:avLst/>
          </a:prstGeom>
          <a:noFill/>
          <a:ln/>
        </p:spPr>
        <p:txBody>
          <a:bodyPr wrap="squar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The engineering marvels that carry humans to deep space have evolved dramatically over six decades. From the mighty Saturn V that enabled the Apollo missions to the modern Space Launch System designed for sustainable exploration, each generation builds upon hard-won lessons while incorporating transformative technologies. The table below compares payload capacities to Low Earth Orbit (LEO) and Trans-Lunar Injection (TLI), illustrating how mission architecture has adapted to new objectives and capabilities.</a:t>
            </a:r>
            <a:endParaRPr lang="en-US" sz="850" dirty="0"/>
          </a:p>
        </p:txBody>
      </p:sp>
      <p:pic>
        <p:nvPicPr>
          <p:cNvPr id="4" name="Image 0" descr="preencoded.png">    </p:cNvPr>
          <p:cNvPicPr>
            <a:picLocks noChangeAspect="1"/>
          </p:cNvPicPr>
          <p:nvPr/>
        </p:nvPicPr>
        <p:blipFill>
          <a:blip r:embed="rId1"/>
          <a:stretch>
            <a:fillRect/>
          </a:stretch>
        </p:blipFill>
        <p:spPr>
          <a:xfrm>
            <a:off x="456486" y="1722120"/>
            <a:ext cx="6719530" cy="6719530"/>
          </a:xfrm>
          <a:prstGeom prst="rect">
            <a:avLst/>
          </a:prstGeom>
        </p:spPr>
      </p:pic>
      <p:sp>
        <p:nvSpPr>
          <p:cNvPr id="5" name="Shape 2"/>
          <p:cNvSpPr/>
          <p:nvPr/>
        </p:nvSpPr>
        <p:spPr>
          <a:xfrm>
            <a:off x="7462004" y="1722120"/>
            <a:ext cx="6719530" cy="2967752"/>
          </a:xfrm>
          <a:prstGeom prst="roundRect">
            <a:avLst>
              <a:gd name="adj" fmla="val 1615"/>
            </a:avLst>
          </a:prstGeom>
          <a:noFill/>
          <a:ln w="7620">
            <a:solidFill>
              <a:srgbClr val="000000">
                <a:alpha val="8000"/>
              </a:srgbClr>
            </a:solidFill>
            <a:prstDash val="solid"/>
          </a:ln>
        </p:spPr>
      </p:sp>
      <p:sp>
        <p:nvSpPr>
          <p:cNvPr id="6" name="Shape 3"/>
          <p:cNvSpPr/>
          <p:nvPr/>
        </p:nvSpPr>
        <p:spPr>
          <a:xfrm>
            <a:off x="7469624" y="1729740"/>
            <a:ext cx="6704290" cy="334804"/>
          </a:xfrm>
          <a:prstGeom prst="rect">
            <a:avLst/>
          </a:prstGeom>
          <a:solidFill>
            <a:srgbClr val="FFFFFF">
              <a:alpha val="4000"/>
            </a:srgbClr>
          </a:solidFill>
          <a:ln/>
        </p:spPr>
      </p:sp>
      <p:sp>
        <p:nvSpPr>
          <p:cNvPr id="7" name="Text 4"/>
          <p:cNvSpPr/>
          <p:nvPr/>
        </p:nvSpPr>
        <p:spPr>
          <a:xfrm>
            <a:off x="7584043" y="1805821"/>
            <a:ext cx="1779270" cy="182642"/>
          </a:xfrm>
          <a:prstGeom prst="rect">
            <a:avLst/>
          </a:prstGeom>
          <a:noFill/>
          <a:ln/>
        </p:spPr>
        <p:txBody>
          <a:bodyPr wrap="non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System</a:t>
            </a:r>
            <a:endParaRPr lang="en-US" sz="850" dirty="0"/>
          </a:p>
        </p:txBody>
      </p:sp>
      <p:sp>
        <p:nvSpPr>
          <p:cNvPr id="8" name="Text 5"/>
          <p:cNvSpPr/>
          <p:nvPr/>
        </p:nvSpPr>
        <p:spPr>
          <a:xfrm>
            <a:off x="9599057" y="1805821"/>
            <a:ext cx="1105019" cy="182642"/>
          </a:xfrm>
          <a:prstGeom prst="rect">
            <a:avLst/>
          </a:prstGeom>
          <a:noFill/>
          <a:ln/>
        </p:spPr>
        <p:txBody>
          <a:bodyPr wrap="non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LEO (tons)</a:t>
            </a:r>
            <a:endParaRPr lang="en-US" sz="850" dirty="0"/>
          </a:p>
        </p:txBody>
      </p:sp>
      <p:sp>
        <p:nvSpPr>
          <p:cNvPr id="9" name="Text 6"/>
          <p:cNvSpPr/>
          <p:nvPr/>
        </p:nvSpPr>
        <p:spPr>
          <a:xfrm>
            <a:off x="10939820" y="1805821"/>
            <a:ext cx="1105019" cy="182642"/>
          </a:xfrm>
          <a:prstGeom prst="rect">
            <a:avLst/>
          </a:prstGeom>
          <a:noFill/>
          <a:ln/>
        </p:spPr>
        <p:txBody>
          <a:bodyPr wrap="non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TLI (tons)</a:t>
            </a:r>
            <a:endParaRPr lang="en-US" sz="850" dirty="0"/>
          </a:p>
        </p:txBody>
      </p:sp>
      <p:sp>
        <p:nvSpPr>
          <p:cNvPr id="10" name="Text 7"/>
          <p:cNvSpPr/>
          <p:nvPr/>
        </p:nvSpPr>
        <p:spPr>
          <a:xfrm>
            <a:off x="12280583" y="1805821"/>
            <a:ext cx="1779270" cy="182642"/>
          </a:xfrm>
          <a:prstGeom prst="rect">
            <a:avLst/>
          </a:prstGeom>
          <a:noFill/>
          <a:ln/>
        </p:spPr>
        <p:txBody>
          <a:bodyPr wrap="non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Notes</a:t>
            </a:r>
            <a:endParaRPr lang="en-US" sz="850" dirty="0"/>
          </a:p>
        </p:txBody>
      </p:sp>
      <p:sp>
        <p:nvSpPr>
          <p:cNvPr id="11" name="Shape 8"/>
          <p:cNvSpPr/>
          <p:nvPr/>
        </p:nvSpPr>
        <p:spPr>
          <a:xfrm>
            <a:off x="7469624" y="2064544"/>
            <a:ext cx="6704290" cy="700088"/>
          </a:xfrm>
          <a:prstGeom prst="rect">
            <a:avLst/>
          </a:prstGeom>
          <a:solidFill>
            <a:srgbClr val="000000">
              <a:alpha val="4000"/>
            </a:srgbClr>
          </a:solidFill>
          <a:ln/>
        </p:spPr>
      </p:sp>
      <p:sp>
        <p:nvSpPr>
          <p:cNvPr id="12" name="Text 9"/>
          <p:cNvSpPr/>
          <p:nvPr/>
        </p:nvSpPr>
        <p:spPr>
          <a:xfrm>
            <a:off x="7584043" y="2140625"/>
            <a:ext cx="1779270" cy="365284"/>
          </a:xfrm>
          <a:prstGeom prst="rect">
            <a:avLst/>
          </a:prstGeom>
          <a:noFill/>
          <a:ln/>
        </p:spPr>
        <p:txBody>
          <a:bodyPr wrap="squar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Saturn V + Apollo CSM/LM (1967–1973)</a:t>
            </a:r>
            <a:endParaRPr lang="en-US" sz="850" dirty="0"/>
          </a:p>
        </p:txBody>
      </p:sp>
      <p:sp>
        <p:nvSpPr>
          <p:cNvPr id="13" name="Text 10"/>
          <p:cNvSpPr/>
          <p:nvPr/>
        </p:nvSpPr>
        <p:spPr>
          <a:xfrm>
            <a:off x="9599057" y="2140625"/>
            <a:ext cx="1105019" cy="182642"/>
          </a:xfrm>
          <a:prstGeom prst="rect">
            <a:avLst/>
          </a:prstGeom>
          <a:noFill/>
          <a:ln/>
        </p:spPr>
        <p:txBody>
          <a:bodyPr wrap="non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~140</a:t>
            </a:r>
            <a:endParaRPr lang="en-US" sz="850" dirty="0"/>
          </a:p>
        </p:txBody>
      </p:sp>
      <p:sp>
        <p:nvSpPr>
          <p:cNvPr id="14" name="Text 11"/>
          <p:cNvSpPr/>
          <p:nvPr/>
        </p:nvSpPr>
        <p:spPr>
          <a:xfrm>
            <a:off x="10939820" y="2140625"/>
            <a:ext cx="1105019" cy="182642"/>
          </a:xfrm>
          <a:prstGeom prst="rect">
            <a:avLst/>
          </a:prstGeom>
          <a:noFill/>
          <a:ln/>
        </p:spPr>
        <p:txBody>
          <a:bodyPr wrap="non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~48</a:t>
            </a:r>
            <a:endParaRPr lang="en-US" sz="850" dirty="0"/>
          </a:p>
        </p:txBody>
      </p:sp>
      <p:sp>
        <p:nvSpPr>
          <p:cNvPr id="15" name="Text 12"/>
          <p:cNvSpPr/>
          <p:nvPr/>
        </p:nvSpPr>
        <p:spPr>
          <a:xfrm>
            <a:off x="12280583" y="2140625"/>
            <a:ext cx="1779270" cy="547926"/>
          </a:xfrm>
          <a:prstGeom prst="rect">
            <a:avLst/>
          </a:prstGeom>
          <a:noFill/>
          <a:ln/>
        </p:spPr>
        <p:txBody>
          <a:bodyPr wrap="squar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Expendable; three-stage kerolox/hypergolic; Moon landings via LM</a:t>
            </a:r>
            <a:endParaRPr lang="en-US" sz="850" dirty="0"/>
          </a:p>
        </p:txBody>
      </p:sp>
      <p:sp>
        <p:nvSpPr>
          <p:cNvPr id="16" name="Shape 13"/>
          <p:cNvSpPr/>
          <p:nvPr/>
        </p:nvSpPr>
        <p:spPr>
          <a:xfrm>
            <a:off x="7469624" y="2764631"/>
            <a:ext cx="6704290" cy="700088"/>
          </a:xfrm>
          <a:prstGeom prst="rect">
            <a:avLst/>
          </a:prstGeom>
          <a:solidFill>
            <a:srgbClr val="FFFFFF">
              <a:alpha val="4000"/>
            </a:srgbClr>
          </a:solidFill>
          <a:ln/>
        </p:spPr>
      </p:sp>
      <p:sp>
        <p:nvSpPr>
          <p:cNvPr id="17" name="Text 14"/>
          <p:cNvSpPr/>
          <p:nvPr/>
        </p:nvSpPr>
        <p:spPr>
          <a:xfrm>
            <a:off x="7584043" y="2840712"/>
            <a:ext cx="1779270" cy="365284"/>
          </a:xfrm>
          <a:prstGeom prst="rect">
            <a:avLst/>
          </a:prstGeom>
          <a:noFill/>
          <a:ln/>
        </p:spPr>
        <p:txBody>
          <a:bodyPr wrap="squar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SLS Block 1 + Orion (Artemis I–III)</a:t>
            </a:r>
            <a:endParaRPr lang="en-US" sz="850" dirty="0"/>
          </a:p>
        </p:txBody>
      </p:sp>
      <p:sp>
        <p:nvSpPr>
          <p:cNvPr id="18" name="Text 15"/>
          <p:cNvSpPr/>
          <p:nvPr/>
        </p:nvSpPr>
        <p:spPr>
          <a:xfrm>
            <a:off x="9599057" y="2840712"/>
            <a:ext cx="1105019" cy="182642"/>
          </a:xfrm>
          <a:prstGeom prst="rect">
            <a:avLst/>
          </a:prstGeom>
          <a:noFill/>
          <a:ln/>
        </p:spPr>
        <p:txBody>
          <a:bodyPr wrap="non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~95</a:t>
            </a:r>
            <a:endParaRPr lang="en-US" sz="850" dirty="0"/>
          </a:p>
        </p:txBody>
      </p:sp>
      <p:sp>
        <p:nvSpPr>
          <p:cNvPr id="19" name="Text 16"/>
          <p:cNvSpPr/>
          <p:nvPr/>
        </p:nvSpPr>
        <p:spPr>
          <a:xfrm>
            <a:off x="10939820" y="2840712"/>
            <a:ext cx="1105019" cy="182642"/>
          </a:xfrm>
          <a:prstGeom prst="rect">
            <a:avLst/>
          </a:prstGeom>
          <a:noFill/>
          <a:ln/>
        </p:spPr>
        <p:txBody>
          <a:bodyPr wrap="non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~27</a:t>
            </a:r>
            <a:endParaRPr lang="en-US" sz="850" dirty="0"/>
          </a:p>
        </p:txBody>
      </p:sp>
      <p:sp>
        <p:nvSpPr>
          <p:cNvPr id="20" name="Text 17"/>
          <p:cNvSpPr/>
          <p:nvPr/>
        </p:nvSpPr>
        <p:spPr>
          <a:xfrm>
            <a:off x="12280583" y="2840712"/>
            <a:ext cx="1779270" cy="547926"/>
          </a:xfrm>
          <a:prstGeom prst="rect">
            <a:avLst/>
          </a:prstGeom>
          <a:noFill/>
          <a:ln/>
        </p:spPr>
        <p:txBody>
          <a:bodyPr wrap="squar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Expendable; RS-25 + 5-segment SRBs; Orion for deep-space crew</a:t>
            </a:r>
            <a:endParaRPr lang="en-US" sz="850" dirty="0"/>
          </a:p>
        </p:txBody>
      </p:sp>
      <p:sp>
        <p:nvSpPr>
          <p:cNvPr id="21" name="Shape 18"/>
          <p:cNvSpPr/>
          <p:nvPr/>
        </p:nvSpPr>
        <p:spPr>
          <a:xfrm>
            <a:off x="7469624" y="3464719"/>
            <a:ext cx="6704290" cy="517446"/>
          </a:xfrm>
          <a:prstGeom prst="rect">
            <a:avLst/>
          </a:prstGeom>
          <a:solidFill>
            <a:srgbClr val="000000">
              <a:alpha val="4000"/>
            </a:srgbClr>
          </a:solidFill>
          <a:ln/>
        </p:spPr>
      </p:sp>
      <p:sp>
        <p:nvSpPr>
          <p:cNvPr id="22" name="Text 19"/>
          <p:cNvSpPr/>
          <p:nvPr/>
        </p:nvSpPr>
        <p:spPr>
          <a:xfrm>
            <a:off x="7584043" y="3540800"/>
            <a:ext cx="1779270" cy="365284"/>
          </a:xfrm>
          <a:prstGeom prst="rect">
            <a:avLst/>
          </a:prstGeom>
          <a:noFill/>
          <a:ln/>
        </p:spPr>
        <p:txBody>
          <a:bodyPr wrap="squar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SLS Block 1B + Orion (Artemis IV+)</a:t>
            </a:r>
            <a:endParaRPr lang="en-US" sz="850" dirty="0"/>
          </a:p>
        </p:txBody>
      </p:sp>
      <p:sp>
        <p:nvSpPr>
          <p:cNvPr id="23" name="Text 20"/>
          <p:cNvSpPr/>
          <p:nvPr/>
        </p:nvSpPr>
        <p:spPr>
          <a:xfrm>
            <a:off x="9599057" y="3540800"/>
            <a:ext cx="1105019" cy="182642"/>
          </a:xfrm>
          <a:prstGeom prst="rect">
            <a:avLst/>
          </a:prstGeom>
          <a:noFill/>
          <a:ln/>
        </p:spPr>
        <p:txBody>
          <a:bodyPr wrap="non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~105</a:t>
            </a:r>
            <a:endParaRPr lang="en-US" sz="850" dirty="0"/>
          </a:p>
        </p:txBody>
      </p:sp>
      <p:sp>
        <p:nvSpPr>
          <p:cNvPr id="24" name="Text 21"/>
          <p:cNvSpPr/>
          <p:nvPr/>
        </p:nvSpPr>
        <p:spPr>
          <a:xfrm>
            <a:off x="10939820" y="3540800"/>
            <a:ext cx="1105019" cy="182642"/>
          </a:xfrm>
          <a:prstGeom prst="rect">
            <a:avLst/>
          </a:prstGeom>
          <a:noFill/>
          <a:ln/>
        </p:spPr>
        <p:txBody>
          <a:bodyPr wrap="non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~38–42</a:t>
            </a:r>
            <a:endParaRPr lang="en-US" sz="850" dirty="0"/>
          </a:p>
        </p:txBody>
      </p:sp>
      <p:sp>
        <p:nvSpPr>
          <p:cNvPr id="25" name="Text 22"/>
          <p:cNvSpPr/>
          <p:nvPr/>
        </p:nvSpPr>
        <p:spPr>
          <a:xfrm>
            <a:off x="12280583" y="3540800"/>
            <a:ext cx="1779270" cy="365284"/>
          </a:xfrm>
          <a:prstGeom prst="rect">
            <a:avLst/>
          </a:prstGeom>
          <a:noFill/>
          <a:ln/>
        </p:spPr>
        <p:txBody>
          <a:bodyPr wrap="squar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EUS upper stage; Gateway and larger payloads</a:t>
            </a:r>
            <a:endParaRPr lang="en-US" sz="850" dirty="0"/>
          </a:p>
        </p:txBody>
      </p:sp>
      <p:sp>
        <p:nvSpPr>
          <p:cNvPr id="26" name="Shape 23"/>
          <p:cNvSpPr/>
          <p:nvPr/>
        </p:nvSpPr>
        <p:spPr>
          <a:xfrm>
            <a:off x="7469624" y="3982164"/>
            <a:ext cx="6704290" cy="700088"/>
          </a:xfrm>
          <a:prstGeom prst="rect">
            <a:avLst/>
          </a:prstGeom>
          <a:solidFill>
            <a:srgbClr val="FFFFFF">
              <a:alpha val="4000"/>
            </a:srgbClr>
          </a:solidFill>
          <a:ln/>
        </p:spPr>
      </p:sp>
      <p:sp>
        <p:nvSpPr>
          <p:cNvPr id="27" name="Text 24"/>
          <p:cNvSpPr/>
          <p:nvPr/>
        </p:nvSpPr>
        <p:spPr>
          <a:xfrm>
            <a:off x="7584043" y="4058245"/>
            <a:ext cx="1779270" cy="182642"/>
          </a:xfrm>
          <a:prstGeom prst="rect">
            <a:avLst/>
          </a:prstGeom>
          <a:noFill/>
          <a:ln/>
        </p:spPr>
        <p:txBody>
          <a:bodyPr wrap="non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Starship HLS (Artemis III+)</a:t>
            </a:r>
            <a:endParaRPr lang="en-US" sz="850" dirty="0"/>
          </a:p>
        </p:txBody>
      </p:sp>
      <p:sp>
        <p:nvSpPr>
          <p:cNvPr id="28" name="Text 25"/>
          <p:cNvSpPr/>
          <p:nvPr/>
        </p:nvSpPr>
        <p:spPr>
          <a:xfrm>
            <a:off x="9599057" y="4058245"/>
            <a:ext cx="1105019" cy="182642"/>
          </a:xfrm>
          <a:prstGeom prst="rect">
            <a:avLst/>
          </a:prstGeom>
          <a:noFill/>
          <a:ln/>
        </p:spPr>
        <p:txBody>
          <a:bodyPr wrap="non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100–150</a:t>
            </a:r>
            <a:endParaRPr lang="en-US" sz="850" dirty="0"/>
          </a:p>
        </p:txBody>
      </p:sp>
      <p:sp>
        <p:nvSpPr>
          <p:cNvPr id="29" name="Text 26"/>
          <p:cNvSpPr/>
          <p:nvPr/>
        </p:nvSpPr>
        <p:spPr>
          <a:xfrm>
            <a:off x="10939820" y="4058245"/>
            <a:ext cx="1105019" cy="182642"/>
          </a:xfrm>
          <a:prstGeom prst="rect">
            <a:avLst/>
          </a:prstGeom>
          <a:noFill/>
          <a:ln/>
        </p:spPr>
        <p:txBody>
          <a:bodyPr wrap="non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≥100</a:t>
            </a:r>
            <a:endParaRPr lang="en-US" sz="850" dirty="0"/>
          </a:p>
        </p:txBody>
      </p:sp>
      <p:sp>
        <p:nvSpPr>
          <p:cNvPr id="30" name="Text 27"/>
          <p:cNvSpPr/>
          <p:nvPr/>
        </p:nvSpPr>
        <p:spPr>
          <a:xfrm>
            <a:off x="12280583" y="4058245"/>
            <a:ext cx="1779270" cy="547926"/>
          </a:xfrm>
          <a:prstGeom prst="rect">
            <a:avLst/>
          </a:prstGeom>
          <a:noFill/>
          <a:ln/>
        </p:spPr>
        <p:txBody>
          <a:bodyPr wrap="square" lIns="0" tIns="0" rIns="0" bIns="0" rtlCol="0" anchor="t"/>
          <a:lstStyle/>
          <a:p>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Fully reusable; lunar lander under NASA contract; on-orbit refueling</a:t>
            </a:r>
            <a:endParaRPr lang="en-US" sz="850" dirty="0"/>
          </a:p>
        </p:txBody>
      </p:sp>
      <p:sp>
        <p:nvSpPr>
          <p:cNvPr id="31" name="Text 28"/>
          <p:cNvSpPr/>
          <p:nvPr/>
        </p:nvSpPr>
        <p:spPr>
          <a:xfrm>
            <a:off x="7462004" y="4818221"/>
            <a:ext cx="6719530" cy="547926"/>
          </a:xfrm>
          <a:prstGeom prst="rect">
            <a:avLst/>
          </a:prstGeom>
          <a:noFill/>
          <a:ln/>
        </p:spPr>
        <p:txBody>
          <a:bodyPr wrap="square" lIns="0" tIns="0" rIns="0" bIns="0" rtlCol="0" anchor="t"/>
          <a:lstStyle/>
          <a:p>
            <a:pPr algn="l" indent="0" marL="0">
              <a:lnSpc>
                <a:spcPts val="1400"/>
              </a:lnSpc>
              <a:buNone/>
            </a:pPr>
            <a:r>
              <a:rPr lang="en-US" sz="850" b="1" dirty="0">
                <a:solidFill>
                  <a:srgbClr val="3B3535"/>
                </a:solidFill>
                <a:latin typeface="Sora Light" pitchFamily="34" charset="0"/>
                <a:ea typeface="Sora Light" pitchFamily="34" charset="-122"/>
                <a:cs typeface="Sora Light" pitchFamily="34" charset="-120"/>
              </a:rPr>
              <a:t>Key Insight:</a:t>
            </a:r>
            <a:pPr algn="l" indent="0" marL="0">
              <a:lnSpc>
                <a:spcPts val="1400"/>
              </a:lnSpc>
              <a:buNone/>
            </a:pPr>
            <a:r>
              <a:rPr lang="en-US" sz="850" dirty="0">
                <a:solidFill>
                  <a:srgbClr val="3B3535"/>
                </a:solidFill>
                <a:latin typeface="Sora Light" pitchFamily="34" charset="0"/>
                <a:ea typeface="Sora Light" pitchFamily="34" charset="-122"/>
                <a:cs typeface="Sora Light" pitchFamily="34" charset="-120"/>
              </a:rPr>
              <a:t> Orion's crew module and service module represent significant advances in life support, radiation protection, and abort capability compared to Apollo's Command and Service Module, despite lower raw payload numbers.</a:t>
            </a:r>
            <a:endParaRPr lang="en-US" sz="850" dirty="0"/>
          </a:p>
        </p:txBody>
      </p:sp>
      <p:sp>
        <p:nvSpPr>
          <p:cNvPr id="32" name="Shape 29"/>
          <p:cNvSpPr/>
          <p:nvPr/>
        </p:nvSpPr>
        <p:spPr>
          <a:xfrm>
            <a:off x="456486" y="8698349"/>
            <a:ext cx="13717429" cy="484823"/>
          </a:xfrm>
          <a:prstGeom prst="roundRect">
            <a:avLst>
              <a:gd name="adj" fmla="val 9888"/>
            </a:avLst>
          </a:prstGeom>
          <a:solidFill>
            <a:srgbClr val="F7BBC1"/>
          </a:solidFill>
          <a:ln/>
        </p:spPr>
      </p:sp>
      <p:pic>
        <p:nvPicPr>
          <p:cNvPr id="33" name="Image 1" descr="preencoded.png">    </p:cNvPr>
          <p:cNvPicPr>
            <a:picLocks noChangeAspect="1"/>
          </p:cNvPicPr>
          <p:nvPr/>
        </p:nvPicPr>
        <p:blipFill>
          <a:blip r:embed="rId2"/>
          <a:stretch>
            <a:fillRect/>
          </a:stretch>
        </p:blipFill>
        <p:spPr>
          <a:xfrm>
            <a:off x="570548" y="8870513"/>
            <a:ext cx="142637" cy="114062"/>
          </a:xfrm>
          <a:prstGeom prst="rect">
            <a:avLst/>
          </a:prstGeom>
        </p:spPr>
      </p:pic>
      <p:sp>
        <p:nvSpPr>
          <p:cNvPr id="34" name="Text 30"/>
          <p:cNvSpPr/>
          <p:nvPr/>
        </p:nvSpPr>
        <p:spPr>
          <a:xfrm>
            <a:off x="827246" y="8840867"/>
            <a:ext cx="13232606" cy="182642"/>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Sora Light" pitchFamily="34" charset="0"/>
                <a:ea typeface="Sora Light" pitchFamily="34" charset="-122"/>
                <a:cs typeface="Sora Light" pitchFamily="34" charset="-120"/>
              </a:rPr>
              <a:t>TLI lift varies by trajectory and margins; values are approximate and subject to mission-specific requirements.</a:t>
            </a:r>
            <a:endParaRPr lang="en-US" sz="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92430" y="269796"/>
            <a:ext cx="4700588" cy="322778"/>
          </a:xfrm>
          <a:prstGeom prst="rect">
            <a:avLst/>
          </a:prstGeom>
          <a:noFill/>
          <a:ln/>
        </p:spPr>
        <p:txBody>
          <a:bodyPr wrap="none" lIns="0" tIns="0" rIns="0" bIns="0" rtlCol="0" anchor="t"/>
          <a:lstStyle/>
          <a:p>
            <a:pPr algn="l" indent="0" marL="0">
              <a:lnSpc>
                <a:spcPts val="2500"/>
              </a:lnSpc>
              <a:buNone/>
            </a:pPr>
            <a:r>
              <a:rPr lang="en-US" sz="2000" dirty="0">
                <a:solidFill>
                  <a:srgbClr val="1F1E1E"/>
                </a:solidFill>
                <a:latin typeface="Sora Semi Bold" pitchFamily="34" charset="0"/>
                <a:ea typeface="Sora Semi Bold" pitchFamily="34" charset="-122"/>
                <a:cs typeface="Sora Semi Bold" pitchFamily="34" charset="-120"/>
              </a:rPr>
              <a:t>Mission Timeline: Apollo to Artemis</a:t>
            </a:r>
            <a:endParaRPr lang="en-US" sz="2000" dirty="0"/>
          </a:p>
        </p:txBody>
      </p:sp>
      <p:sp>
        <p:nvSpPr>
          <p:cNvPr id="3" name="Text 1"/>
          <p:cNvSpPr/>
          <p:nvPr/>
        </p:nvSpPr>
        <p:spPr>
          <a:xfrm>
            <a:off x="392430" y="788789"/>
            <a:ext cx="13845540" cy="313849"/>
          </a:xfrm>
          <a:prstGeom prst="rect">
            <a:avLst/>
          </a:prstGeom>
          <a:noFill/>
          <a:ln/>
        </p:spPr>
        <p:txBody>
          <a:bodyPr wrap="square" lIns="0" tIns="0" rIns="0" bIns="0" rtlCol="0" anchor="t"/>
          <a:lstStyle/>
          <a:p>
            <a:pPr algn="l" indent="0" marL="0">
              <a:lnSpc>
                <a:spcPts val="1200"/>
              </a:lnSpc>
              <a:buNone/>
            </a:pPr>
            <a:r>
              <a:rPr lang="en-US" sz="750" dirty="0">
                <a:solidFill>
                  <a:srgbClr val="3B3535"/>
                </a:solidFill>
                <a:latin typeface="Sora Light" pitchFamily="34" charset="0"/>
                <a:ea typeface="Sora Light" pitchFamily="34" charset="-122"/>
                <a:cs typeface="Sora Light" pitchFamily="34" charset="-120"/>
              </a:rPr>
              <a:t>The path from Apollo's pioneering achievements to Artemis's sustainable exploration spans more than six decades of planning, innovation, and renewed commitment. This timeline captures the defining moments that marked humanity's first steps on another world and charts our course back to the lunar surface with broader international participation and advanced technology.</a:t>
            </a:r>
            <a:endParaRPr lang="en-US" sz="750" dirty="0"/>
          </a:p>
        </p:txBody>
      </p:sp>
      <p:sp>
        <p:nvSpPr>
          <p:cNvPr id="4" name="Shape 2"/>
          <p:cNvSpPr/>
          <p:nvPr/>
        </p:nvSpPr>
        <p:spPr>
          <a:xfrm>
            <a:off x="7307580" y="1213009"/>
            <a:ext cx="15240" cy="6481643"/>
          </a:xfrm>
          <a:prstGeom prst="roundRect">
            <a:avLst>
              <a:gd name="adj" fmla="val 270394"/>
            </a:avLst>
          </a:prstGeom>
          <a:solidFill>
            <a:srgbClr val="DFB8BC"/>
          </a:solidFill>
          <a:ln/>
        </p:spPr>
      </p:sp>
      <p:sp>
        <p:nvSpPr>
          <p:cNvPr id="5" name="Shape 3"/>
          <p:cNvSpPr/>
          <p:nvPr/>
        </p:nvSpPr>
        <p:spPr>
          <a:xfrm>
            <a:off x="6925747" y="1315760"/>
            <a:ext cx="294323" cy="15240"/>
          </a:xfrm>
          <a:prstGeom prst="roundRect">
            <a:avLst>
              <a:gd name="adj" fmla="val 270394"/>
            </a:avLst>
          </a:prstGeom>
          <a:solidFill>
            <a:srgbClr val="DFB8BC"/>
          </a:solidFill>
          <a:ln/>
        </p:spPr>
      </p:sp>
      <p:sp>
        <p:nvSpPr>
          <p:cNvPr id="6" name="Shape 4"/>
          <p:cNvSpPr/>
          <p:nvPr/>
        </p:nvSpPr>
        <p:spPr>
          <a:xfrm>
            <a:off x="7204829" y="1213009"/>
            <a:ext cx="220742" cy="220742"/>
          </a:xfrm>
          <a:prstGeom prst="roundRect">
            <a:avLst>
              <a:gd name="adj" fmla="val 18668"/>
            </a:avLst>
          </a:prstGeom>
          <a:solidFill>
            <a:srgbClr val="F9D2D6"/>
          </a:solidFill>
          <a:ln w="7620">
            <a:solidFill>
              <a:srgbClr val="DFB8BC"/>
            </a:solidFill>
            <a:prstDash val="solid"/>
          </a:ln>
        </p:spPr>
      </p:sp>
      <p:sp>
        <p:nvSpPr>
          <p:cNvPr id="7" name="Text 5"/>
          <p:cNvSpPr/>
          <p:nvPr/>
        </p:nvSpPr>
        <p:spPr>
          <a:xfrm>
            <a:off x="7237750" y="1226582"/>
            <a:ext cx="154900" cy="193596"/>
          </a:xfrm>
          <a:prstGeom prst="rect">
            <a:avLst/>
          </a:prstGeom>
          <a:noFill/>
          <a:ln/>
        </p:spPr>
        <p:txBody>
          <a:bodyPr wrap="none" lIns="0" tIns="0" rIns="0" bIns="0" rtlCol="0" anchor="t"/>
          <a:lstStyle/>
          <a:p>
            <a:pPr algn="ctr" indent="0" marL="0">
              <a:lnSpc>
                <a:spcPts val="1200"/>
              </a:lnSpc>
              <a:buNone/>
            </a:pPr>
            <a:r>
              <a:rPr lang="en-US" sz="1200" dirty="0">
                <a:solidFill>
                  <a:srgbClr val="3B3535"/>
                </a:solidFill>
                <a:latin typeface="Sora Semi Bold" pitchFamily="34" charset="0"/>
                <a:ea typeface="Sora Semi Bold" pitchFamily="34" charset="-122"/>
                <a:cs typeface="Sora Semi Bold" pitchFamily="34" charset="-120"/>
              </a:rPr>
              <a:t>1</a:t>
            </a:r>
            <a:endParaRPr lang="en-US" sz="1200" dirty="0"/>
          </a:p>
        </p:txBody>
      </p:sp>
      <p:sp>
        <p:nvSpPr>
          <p:cNvPr id="8" name="Text 6"/>
          <p:cNvSpPr/>
          <p:nvPr/>
        </p:nvSpPr>
        <p:spPr>
          <a:xfrm>
            <a:off x="5533787" y="1246703"/>
            <a:ext cx="1290876" cy="161330"/>
          </a:xfrm>
          <a:prstGeom prst="rect">
            <a:avLst/>
          </a:prstGeom>
          <a:noFill/>
          <a:ln/>
        </p:spPr>
        <p:txBody>
          <a:bodyPr wrap="none" lIns="0" tIns="0" rIns="0" bIns="0" rtlCol="0" anchor="t"/>
          <a:lstStyle/>
          <a:p>
            <a:pPr algn="r" indent="0" marL="0">
              <a:lnSpc>
                <a:spcPts val="1250"/>
              </a:lnSpc>
              <a:buNone/>
            </a:pPr>
            <a:r>
              <a:rPr lang="en-US" sz="1000" dirty="0">
                <a:solidFill>
                  <a:srgbClr val="3B3535"/>
                </a:solidFill>
                <a:latin typeface="Sora Semi Bold" pitchFamily="34" charset="0"/>
                <a:ea typeface="Sora Semi Bold" pitchFamily="34" charset="-122"/>
                <a:cs typeface="Sora Semi Bold" pitchFamily="34" charset="-120"/>
              </a:rPr>
              <a:t>1961</a:t>
            </a:r>
            <a:endParaRPr lang="en-US" sz="1000" dirty="0"/>
          </a:p>
        </p:txBody>
      </p:sp>
      <p:sp>
        <p:nvSpPr>
          <p:cNvPr id="9" name="Text 7"/>
          <p:cNvSpPr/>
          <p:nvPr/>
        </p:nvSpPr>
        <p:spPr>
          <a:xfrm>
            <a:off x="392430" y="1466850"/>
            <a:ext cx="6432233" cy="156924"/>
          </a:xfrm>
          <a:prstGeom prst="rect">
            <a:avLst/>
          </a:prstGeom>
          <a:noFill/>
          <a:ln/>
        </p:spPr>
        <p:txBody>
          <a:bodyPr wrap="none" lIns="0" tIns="0" rIns="0" bIns="0" rtlCol="0" anchor="t"/>
          <a:lstStyle/>
          <a:p>
            <a:pPr algn="r" indent="0" marL="0">
              <a:lnSpc>
                <a:spcPts val="1200"/>
              </a:lnSpc>
              <a:buNone/>
            </a:pPr>
            <a:r>
              <a:rPr lang="en-US" sz="750" dirty="0">
                <a:solidFill>
                  <a:srgbClr val="3B3535"/>
                </a:solidFill>
                <a:latin typeface="Sora Light" pitchFamily="34" charset="0"/>
                <a:ea typeface="Sora Light" pitchFamily="34" charset="-122"/>
                <a:cs typeface="Sora Light" pitchFamily="34" charset="-120"/>
              </a:rPr>
              <a:t>JFK sets Moon goal within the decade, launching the Apollo program</a:t>
            </a:r>
            <a:endParaRPr lang="en-US" sz="750" dirty="0"/>
          </a:p>
        </p:txBody>
      </p:sp>
      <p:sp>
        <p:nvSpPr>
          <p:cNvPr id="10" name="Shape 8"/>
          <p:cNvSpPr/>
          <p:nvPr/>
        </p:nvSpPr>
        <p:spPr>
          <a:xfrm>
            <a:off x="7410331" y="1904405"/>
            <a:ext cx="294323" cy="15240"/>
          </a:xfrm>
          <a:prstGeom prst="roundRect">
            <a:avLst>
              <a:gd name="adj" fmla="val 270394"/>
            </a:avLst>
          </a:prstGeom>
          <a:solidFill>
            <a:srgbClr val="DFB8BC"/>
          </a:solidFill>
          <a:ln/>
        </p:spPr>
      </p:sp>
      <p:sp>
        <p:nvSpPr>
          <p:cNvPr id="11" name="Shape 9"/>
          <p:cNvSpPr/>
          <p:nvPr/>
        </p:nvSpPr>
        <p:spPr>
          <a:xfrm>
            <a:off x="7204829" y="1801654"/>
            <a:ext cx="220742" cy="220742"/>
          </a:xfrm>
          <a:prstGeom prst="roundRect">
            <a:avLst>
              <a:gd name="adj" fmla="val 18668"/>
            </a:avLst>
          </a:prstGeom>
          <a:solidFill>
            <a:srgbClr val="F9D2D6"/>
          </a:solidFill>
          <a:ln w="7620">
            <a:solidFill>
              <a:srgbClr val="DFB8BC"/>
            </a:solidFill>
            <a:prstDash val="solid"/>
          </a:ln>
        </p:spPr>
      </p:sp>
      <p:sp>
        <p:nvSpPr>
          <p:cNvPr id="12" name="Text 10"/>
          <p:cNvSpPr/>
          <p:nvPr/>
        </p:nvSpPr>
        <p:spPr>
          <a:xfrm>
            <a:off x="7237750" y="1815227"/>
            <a:ext cx="154900" cy="193596"/>
          </a:xfrm>
          <a:prstGeom prst="rect">
            <a:avLst/>
          </a:prstGeom>
          <a:noFill/>
          <a:ln/>
        </p:spPr>
        <p:txBody>
          <a:bodyPr wrap="none" lIns="0" tIns="0" rIns="0" bIns="0" rtlCol="0" anchor="t"/>
          <a:lstStyle/>
          <a:p>
            <a:pPr algn="ctr" indent="0" marL="0">
              <a:lnSpc>
                <a:spcPts val="1200"/>
              </a:lnSpc>
              <a:buNone/>
            </a:pPr>
            <a:r>
              <a:rPr lang="en-US" sz="1200" dirty="0">
                <a:solidFill>
                  <a:srgbClr val="3B3535"/>
                </a:solidFill>
                <a:latin typeface="Sora Semi Bold" pitchFamily="34" charset="0"/>
                <a:ea typeface="Sora Semi Bold" pitchFamily="34" charset="-122"/>
                <a:cs typeface="Sora Semi Bold" pitchFamily="34" charset="-120"/>
              </a:rPr>
              <a:t>2</a:t>
            </a:r>
            <a:endParaRPr lang="en-US" sz="1200" dirty="0"/>
          </a:p>
        </p:txBody>
      </p:sp>
      <p:sp>
        <p:nvSpPr>
          <p:cNvPr id="13" name="Text 11"/>
          <p:cNvSpPr/>
          <p:nvPr/>
        </p:nvSpPr>
        <p:spPr>
          <a:xfrm>
            <a:off x="7805738" y="1835348"/>
            <a:ext cx="1290876" cy="161330"/>
          </a:xfrm>
          <a:prstGeom prst="rect">
            <a:avLst/>
          </a:prstGeom>
          <a:noFill/>
          <a:ln/>
        </p:spPr>
        <p:txBody>
          <a:bodyPr wrap="none" lIns="0" tIns="0" rIns="0" bIns="0" rtlCol="0" anchor="t"/>
          <a:lstStyle/>
          <a:p>
            <a:pPr algn="l" indent="0" marL="0">
              <a:lnSpc>
                <a:spcPts val="1250"/>
              </a:lnSpc>
              <a:buNone/>
            </a:pPr>
            <a:r>
              <a:rPr lang="en-US" sz="1000" dirty="0">
                <a:solidFill>
                  <a:srgbClr val="3B3535"/>
                </a:solidFill>
                <a:latin typeface="Sora Semi Bold" pitchFamily="34" charset="0"/>
                <a:ea typeface="Sora Semi Bold" pitchFamily="34" charset="-122"/>
                <a:cs typeface="Sora Semi Bold" pitchFamily="34" charset="-120"/>
              </a:rPr>
              <a:t>1968</a:t>
            </a:r>
            <a:endParaRPr lang="en-US" sz="1000" dirty="0"/>
          </a:p>
        </p:txBody>
      </p:sp>
      <p:sp>
        <p:nvSpPr>
          <p:cNvPr id="14" name="Text 12"/>
          <p:cNvSpPr/>
          <p:nvPr/>
        </p:nvSpPr>
        <p:spPr>
          <a:xfrm>
            <a:off x="7805738" y="2055495"/>
            <a:ext cx="6432233" cy="156924"/>
          </a:xfrm>
          <a:prstGeom prst="rect">
            <a:avLst/>
          </a:prstGeom>
          <a:noFill/>
          <a:ln/>
        </p:spPr>
        <p:txBody>
          <a:bodyPr wrap="none" lIns="0" tIns="0" rIns="0" bIns="0" rtlCol="0" anchor="t"/>
          <a:lstStyle/>
          <a:p>
            <a:pPr algn="l" indent="0" marL="0">
              <a:lnSpc>
                <a:spcPts val="1200"/>
              </a:lnSpc>
              <a:buNone/>
            </a:pPr>
            <a:r>
              <a:rPr lang="en-US" sz="750" dirty="0">
                <a:solidFill>
                  <a:srgbClr val="3B3535"/>
                </a:solidFill>
                <a:latin typeface="Sora Light" pitchFamily="34" charset="0"/>
                <a:ea typeface="Sora Light" pitchFamily="34" charset="-122"/>
                <a:cs typeface="Sora Light" pitchFamily="34" charset="-120"/>
              </a:rPr>
              <a:t>Apollo 8: first crewed lunar orbit; Earthrise photograph captured</a:t>
            </a:r>
            <a:endParaRPr lang="en-US" sz="750" dirty="0"/>
          </a:p>
        </p:txBody>
      </p:sp>
      <p:sp>
        <p:nvSpPr>
          <p:cNvPr id="15" name="Shape 13"/>
          <p:cNvSpPr/>
          <p:nvPr/>
        </p:nvSpPr>
        <p:spPr>
          <a:xfrm>
            <a:off x="6925747" y="2411730"/>
            <a:ext cx="294323" cy="15240"/>
          </a:xfrm>
          <a:prstGeom prst="roundRect">
            <a:avLst>
              <a:gd name="adj" fmla="val 270394"/>
            </a:avLst>
          </a:prstGeom>
          <a:solidFill>
            <a:srgbClr val="DFB8BC"/>
          </a:solidFill>
          <a:ln/>
        </p:spPr>
      </p:sp>
      <p:sp>
        <p:nvSpPr>
          <p:cNvPr id="16" name="Shape 14"/>
          <p:cNvSpPr/>
          <p:nvPr/>
        </p:nvSpPr>
        <p:spPr>
          <a:xfrm>
            <a:off x="7204829" y="2308979"/>
            <a:ext cx="220742" cy="220742"/>
          </a:xfrm>
          <a:prstGeom prst="roundRect">
            <a:avLst>
              <a:gd name="adj" fmla="val 18668"/>
            </a:avLst>
          </a:prstGeom>
          <a:solidFill>
            <a:srgbClr val="F9D2D6"/>
          </a:solidFill>
          <a:ln w="7620">
            <a:solidFill>
              <a:srgbClr val="DFB8BC"/>
            </a:solidFill>
            <a:prstDash val="solid"/>
          </a:ln>
        </p:spPr>
      </p:sp>
      <p:sp>
        <p:nvSpPr>
          <p:cNvPr id="17" name="Text 15"/>
          <p:cNvSpPr/>
          <p:nvPr/>
        </p:nvSpPr>
        <p:spPr>
          <a:xfrm>
            <a:off x="7237750" y="2322552"/>
            <a:ext cx="154900" cy="193596"/>
          </a:xfrm>
          <a:prstGeom prst="rect">
            <a:avLst/>
          </a:prstGeom>
          <a:noFill/>
          <a:ln/>
        </p:spPr>
        <p:txBody>
          <a:bodyPr wrap="none" lIns="0" tIns="0" rIns="0" bIns="0" rtlCol="0" anchor="t"/>
          <a:lstStyle/>
          <a:p>
            <a:pPr algn="ctr" indent="0" marL="0">
              <a:lnSpc>
                <a:spcPts val="1200"/>
              </a:lnSpc>
              <a:buNone/>
            </a:pPr>
            <a:r>
              <a:rPr lang="en-US" sz="1200" dirty="0">
                <a:solidFill>
                  <a:srgbClr val="3B3535"/>
                </a:solidFill>
                <a:latin typeface="Sora Semi Bold" pitchFamily="34" charset="0"/>
                <a:ea typeface="Sora Semi Bold" pitchFamily="34" charset="-122"/>
                <a:cs typeface="Sora Semi Bold" pitchFamily="34" charset="-120"/>
              </a:rPr>
              <a:t>3</a:t>
            </a:r>
            <a:endParaRPr lang="en-US" sz="1200" dirty="0"/>
          </a:p>
        </p:txBody>
      </p:sp>
      <p:sp>
        <p:nvSpPr>
          <p:cNvPr id="18" name="Text 16"/>
          <p:cNvSpPr/>
          <p:nvPr/>
        </p:nvSpPr>
        <p:spPr>
          <a:xfrm>
            <a:off x="5533787" y="2342674"/>
            <a:ext cx="1290876" cy="161330"/>
          </a:xfrm>
          <a:prstGeom prst="rect">
            <a:avLst/>
          </a:prstGeom>
          <a:noFill/>
          <a:ln/>
        </p:spPr>
        <p:txBody>
          <a:bodyPr wrap="none" lIns="0" tIns="0" rIns="0" bIns="0" rtlCol="0" anchor="t"/>
          <a:lstStyle/>
          <a:p>
            <a:pPr algn="r" indent="0" marL="0">
              <a:lnSpc>
                <a:spcPts val="1250"/>
              </a:lnSpc>
              <a:buNone/>
            </a:pPr>
            <a:r>
              <a:rPr lang="en-US" sz="1000" dirty="0">
                <a:solidFill>
                  <a:srgbClr val="3B3535"/>
                </a:solidFill>
                <a:latin typeface="Sora Semi Bold" pitchFamily="34" charset="0"/>
                <a:ea typeface="Sora Semi Bold" pitchFamily="34" charset="-122"/>
                <a:cs typeface="Sora Semi Bold" pitchFamily="34" charset="-120"/>
              </a:rPr>
              <a:t>1969</a:t>
            </a:r>
            <a:endParaRPr lang="en-US" sz="1000" dirty="0"/>
          </a:p>
        </p:txBody>
      </p:sp>
      <p:sp>
        <p:nvSpPr>
          <p:cNvPr id="19" name="Text 17"/>
          <p:cNvSpPr/>
          <p:nvPr/>
        </p:nvSpPr>
        <p:spPr>
          <a:xfrm>
            <a:off x="392430" y="2562820"/>
            <a:ext cx="6432233" cy="156924"/>
          </a:xfrm>
          <a:prstGeom prst="rect">
            <a:avLst/>
          </a:prstGeom>
          <a:noFill/>
          <a:ln/>
        </p:spPr>
        <p:txBody>
          <a:bodyPr wrap="none" lIns="0" tIns="0" rIns="0" bIns="0" rtlCol="0" anchor="t"/>
          <a:lstStyle/>
          <a:p>
            <a:pPr algn="r" indent="0" marL="0">
              <a:lnSpc>
                <a:spcPts val="1200"/>
              </a:lnSpc>
              <a:buNone/>
            </a:pPr>
            <a:r>
              <a:rPr lang="en-US" sz="750" dirty="0">
                <a:solidFill>
                  <a:srgbClr val="FFFFFF"/>
                </a:solidFill>
                <a:highlight>
                  <a:srgbClr val="DA1B2E"/>
                </a:highlight>
                <a:latin typeface="Sora Light" pitchFamily="34" charset="0"/>
                <a:ea typeface="Sora Light" pitchFamily="34" charset="-122"/>
                <a:cs typeface="Sora Light" pitchFamily="34" charset="-120"/>
              </a:rPr>
              <a:t>Apollo 11: first lunar landing</a:t>
            </a:r>
            <a:endParaRPr lang="en-US" sz="750" dirty="0"/>
          </a:p>
        </p:txBody>
      </p:sp>
      <p:sp>
        <p:nvSpPr>
          <p:cNvPr id="20" name="Shape 18"/>
          <p:cNvSpPr/>
          <p:nvPr/>
        </p:nvSpPr>
        <p:spPr>
          <a:xfrm>
            <a:off x="7410331" y="2919174"/>
            <a:ext cx="294323" cy="15240"/>
          </a:xfrm>
          <a:prstGeom prst="roundRect">
            <a:avLst>
              <a:gd name="adj" fmla="val 270394"/>
            </a:avLst>
          </a:prstGeom>
          <a:solidFill>
            <a:srgbClr val="DFB8BC"/>
          </a:solidFill>
          <a:ln/>
        </p:spPr>
      </p:sp>
      <p:sp>
        <p:nvSpPr>
          <p:cNvPr id="21" name="Shape 19"/>
          <p:cNvSpPr/>
          <p:nvPr/>
        </p:nvSpPr>
        <p:spPr>
          <a:xfrm>
            <a:off x="7204829" y="2816423"/>
            <a:ext cx="220742" cy="220742"/>
          </a:xfrm>
          <a:prstGeom prst="roundRect">
            <a:avLst>
              <a:gd name="adj" fmla="val 18668"/>
            </a:avLst>
          </a:prstGeom>
          <a:solidFill>
            <a:srgbClr val="F9D2D6"/>
          </a:solidFill>
          <a:ln w="7620">
            <a:solidFill>
              <a:srgbClr val="DFB8BC"/>
            </a:solidFill>
            <a:prstDash val="solid"/>
          </a:ln>
        </p:spPr>
      </p:sp>
      <p:sp>
        <p:nvSpPr>
          <p:cNvPr id="22" name="Text 20"/>
          <p:cNvSpPr/>
          <p:nvPr/>
        </p:nvSpPr>
        <p:spPr>
          <a:xfrm>
            <a:off x="7237750" y="2829997"/>
            <a:ext cx="154900" cy="193596"/>
          </a:xfrm>
          <a:prstGeom prst="rect">
            <a:avLst/>
          </a:prstGeom>
          <a:noFill/>
          <a:ln/>
        </p:spPr>
        <p:txBody>
          <a:bodyPr wrap="none" lIns="0" tIns="0" rIns="0" bIns="0" rtlCol="0" anchor="t"/>
          <a:lstStyle/>
          <a:p>
            <a:pPr algn="ctr" indent="0" marL="0">
              <a:lnSpc>
                <a:spcPts val="1200"/>
              </a:lnSpc>
              <a:buNone/>
            </a:pPr>
            <a:r>
              <a:rPr lang="en-US" sz="1200" dirty="0">
                <a:solidFill>
                  <a:srgbClr val="3B3535"/>
                </a:solidFill>
                <a:latin typeface="Sora Semi Bold" pitchFamily="34" charset="0"/>
                <a:ea typeface="Sora Semi Bold" pitchFamily="34" charset="-122"/>
                <a:cs typeface="Sora Semi Bold" pitchFamily="34" charset="-120"/>
              </a:rPr>
              <a:t>4</a:t>
            </a:r>
            <a:endParaRPr lang="en-US" sz="1200" dirty="0"/>
          </a:p>
        </p:txBody>
      </p:sp>
      <p:sp>
        <p:nvSpPr>
          <p:cNvPr id="23" name="Text 21"/>
          <p:cNvSpPr/>
          <p:nvPr/>
        </p:nvSpPr>
        <p:spPr>
          <a:xfrm>
            <a:off x="7805738" y="2850118"/>
            <a:ext cx="1290876" cy="161330"/>
          </a:xfrm>
          <a:prstGeom prst="rect">
            <a:avLst/>
          </a:prstGeom>
          <a:noFill/>
          <a:ln/>
        </p:spPr>
        <p:txBody>
          <a:bodyPr wrap="none" lIns="0" tIns="0" rIns="0" bIns="0" rtlCol="0" anchor="t"/>
          <a:lstStyle/>
          <a:p>
            <a:pPr algn="l" indent="0" marL="0">
              <a:lnSpc>
                <a:spcPts val="1250"/>
              </a:lnSpc>
              <a:buNone/>
            </a:pPr>
            <a:r>
              <a:rPr lang="en-US" sz="1000" dirty="0">
                <a:solidFill>
                  <a:srgbClr val="3B3535"/>
                </a:solidFill>
                <a:latin typeface="Sora Semi Bold" pitchFamily="34" charset="0"/>
                <a:ea typeface="Sora Semi Bold" pitchFamily="34" charset="-122"/>
                <a:cs typeface="Sora Semi Bold" pitchFamily="34" charset="-120"/>
              </a:rPr>
              <a:t>1970</a:t>
            </a:r>
            <a:endParaRPr lang="en-US" sz="1000" dirty="0"/>
          </a:p>
        </p:txBody>
      </p:sp>
      <p:sp>
        <p:nvSpPr>
          <p:cNvPr id="24" name="Text 22"/>
          <p:cNvSpPr/>
          <p:nvPr/>
        </p:nvSpPr>
        <p:spPr>
          <a:xfrm>
            <a:off x="7805738" y="3070265"/>
            <a:ext cx="6432233" cy="156924"/>
          </a:xfrm>
          <a:prstGeom prst="rect">
            <a:avLst/>
          </a:prstGeom>
          <a:noFill/>
          <a:ln/>
        </p:spPr>
        <p:txBody>
          <a:bodyPr wrap="none" lIns="0" tIns="0" rIns="0" bIns="0" rtlCol="0" anchor="t"/>
          <a:lstStyle/>
          <a:p>
            <a:pPr algn="l" indent="0" marL="0">
              <a:lnSpc>
                <a:spcPts val="1200"/>
              </a:lnSpc>
              <a:buNone/>
            </a:pPr>
            <a:r>
              <a:rPr lang="en-US" sz="750" dirty="0">
                <a:solidFill>
                  <a:srgbClr val="3B3535"/>
                </a:solidFill>
                <a:latin typeface="Sora Light" pitchFamily="34" charset="0"/>
                <a:ea typeface="Sora Light" pitchFamily="34" charset="-122"/>
                <a:cs typeface="Sora Light" pitchFamily="34" charset="-120"/>
              </a:rPr>
              <a:t>Apollo 13: safe return after in-flight anomaly</a:t>
            </a:r>
            <a:endParaRPr lang="en-US" sz="750" dirty="0"/>
          </a:p>
        </p:txBody>
      </p:sp>
      <p:sp>
        <p:nvSpPr>
          <p:cNvPr id="25" name="Shape 23"/>
          <p:cNvSpPr/>
          <p:nvPr/>
        </p:nvSpPr>
        <p:spPr>
          <a:xfrm>
            <a:off x="6925747" y="3426619"/>
            <a:ext cx="294323" cy="15240"/>
          </a:xfrm>
          <a:prstGeom prst="roundRect">
            <a:avLst>
              <a:gd name="adj" fmla="val 270394"/>
            </a:avLst>
          </a:prstGeom>
          <a:solidFill>
            <a:srgbClr val="DFB8BC"/>
          </a:solidFill>
          <a:ln/>
        </p:spPr>
      </p:sp>
      <p:sp>
        <p:nvSpPr>
          <p:cNvPr id="26" name="Shape 24"/>
          <p:cNvSpPr/>
          <p:nvPr/>
        </p:nvSpPr>
        <p:spPr>
          <a:xfrm>
            <a:off x="7204829" y="3323868"/>
            <a:ext cx="220742" cy="220742"/>
          </a:xfrm>
          <a:prstGeom prst="roundRect">
            <a:avLst>
              <a:gd name="adj" fmla="val 18668"/>
            </a:avLst>
          </a:prstGeom>
          <a:solidFill>
            <a:srgbClr val="F9D2D6"/>
          </a:solidFill>
          <a:ln w="7620">
            <a:solidFill>
              <a:srgbClr val="DFB8BC"/>
            </a:solidFill>
            <a:prstDash val="solid"/>
          </a:ln>
        </p:spPr>
      </p:sp>
      <p:sp>
        <p:nvSpPr>
          <p:cNvPr id="27" name="Text 25"/>
          <p:cNvSpPr/>
          <p:nvPr/>
        </p:nvSpPr>
        <p:spPr>
          <a:xfrm>
            <a:off x="7237750" y="3337441"/>
            <a:ext cx="154900" cy="193596"/>
          </a:xfrm>
          <a:prstGeom prst="rect">
            <a:avLst/>
          </a:prstGeom>
          <a:noFill/>
          <a:ln/>
        </p:spPr>
        <p:txBody>
          <a:bodyPr wrap="none" lIns="0" tIns="0" rIns="0" bIns="0" rtlCol="0" anchor="t"/>
          <a:lstStyle/>
          <a:p>
            <a:pPr algn="ctr" indent="0" marL="0">
              <a:lnSpc>
                <a:spcPts val="1200"/>
              </a:lnSpc>
              <a:buNone/>
            </a:pPr>
            <a:r>
              <a:rPr lang="en-US" sz="1200" dirty="0">
                <a:solidFill>
                  <a:srgbClr val="3B3535"/>
                </a:solidFill>
                <a:latin typeface="Sora Semi Bold" pitchFamily="34" charset="0"/>
                <a:ea typeface="Sora Semi Bold" pitchFamily="34" charset="-122"/>
                <a:cs typeface="Sora Semi Bold" pitchFamily="34" charset="-120"/>
              </a:rPr>
              <a:t>5</a:t>
            </a:r>
            <a:endParaRPr lang="en-US" sz="1200" dirty="0"/>
          </a:p>
        </p:txBody>
      </p:sp>
      <p:sp>
        <p:nvSpPr>
          <p:cNvPr id="28" name="Text 26"/>
          <p:cNvSpPr/>
          <p:nvPr/>
        </p:nvSpPr>
        <p:spPr>
          <a:xfrm>
            <a:off x="5533787" y="3357563"/>
            <a:ext cx="1290876" cy="161330"/>
          </a:xfrm>
          <a:prstGeom prst="rect">
            <a:avLst/>
          </a:prstGeom>
          <a:noFill/>
          <a:ln/>
        </p:spPr>
        <p:txBody>
          <a:bodyPr wrap="none" lIns="0" tIns="0" rIns="0" bIns="0" rtlCol="0" anchor="t"/>
          <a:lstStyle/>
          <a:p>
            <a:pPr algn="r" indent="0" marL="0">
              <a:lnSpc>
                <a:spcPts val="1250"/>
              </a:lnSpc>
              <a:buNone/>
            </a:pPr>
            <a:r>
              <a:rPr lang="en-US" sz="1000" dirty="0">
                <a:solidFill>
                  <a:srgbClr val="3B3535"/>
                </a:solidFill>
                <a:latin typeface="Sora Semi Bold" pitchFamily="34" charset="0"/>
                <a:ea typeface="Sora Semi Bold" pitchFamily="34" charset="-122"/>
                <a:cs typeface="Sora Semi Bold" pitchFamily="34" charset="-120"/>
              </a:rPr>
              <a:t>1972</a:t>
            </a:r>
            <a:endParaRPr lang="en-US" sz="1000" dirty="0"/>
          </a:p>
        </p:txBody>
      </p:sp>
      <p:sp>
        <p:nvSpPr>
          <p:cNvPr id="29" name="Text 27"/>
          <p:cNvSpPr/>
          <p:nvPr/>
        </p:nvSpPr>
        <p:spPr>
          <a:xfrm>
            <a:off x="392430" y="3577709"/>
            <a:ext cx="6432233" cy="156924"/>
          </a:xfrm>
          <a:prstGeom prst="rect">
            <a:avLst/>
          </a:prstGeom>
          <a:noFill/>
          <a:ln/>
        </p:spPr>
        <p:txBody>
          <a:bodyPr wrap="none" lIns="0" tIns="0" rIns="0" bIns="0" rtlCol="0" anchor="t"/>
          <a:lstStyle/>
          <a:p>
            <a:pPr algn="r" indent="0" marL="0">
              <a:lnSpc>
                <a:spcPts val="1200"/>
              </a:lnSpc>
              <a:buNone/>
            </a:pPr>
            <a:r>
              <a:rPr lang="en-US" sz="750" dirty="0">
                <a:solidFill>
                  <a:srgbClr val="3B3535"/>
                </a:solidFill>
                <a:latin typeface="Sora Light" pitchFamily="34" charset="0"/>
                <a:ea typeface="Sora Light" pitchFamily="34" charset="-122"/>
                <a:cs typeface="Sora Light" pitchFamily="34" charset="-120"/>
              </a:rPr>
              <a:t>Apollo 17: last crewed Moon landing of Apollo era</a:t>
            </a:r>
            <a:endParaRPr lang="en-US" sz="750" dirty="0"/>
          </a:p>
        </p:txBody>
      </p:sp>
      <p:sp>
        <p:nvSpPr>
          <p:cNvPr id="30" name="Shape 28"/>
          <p:cNvSpPr/>
          <p:nvPr/>
        </p:nvSpPr>
        <p:spPr>
          <a:xfrm>
            <a:off x="7410331" y="3934063"/>
            <a:ext cx="294323" cy="15240"/>
          </a:xfrm>
          <a:prstGeom prst="roundRect">
            <a:avLst>
              <a:gd name="adj" fmla="val 270394"/>
            </a:avLst>
          </a:prstGeom>
          <a:solidFill>
            <a:srgbClr val="DFB8BC"/>
          </a:solidFill>
          <a:ln/>
        </p:spPr>
      </p:sp>
      <p:sp>
        <p:nvSpPr>
          <p:cNvPr id="31" name="Shape 29"/>
          <p:cNvSpPr/>
          <p:nvPr/>
        </p:nvSpPr>
        <p:spPr>
          <a:xfrm>
            <a:off x="7204829" y="3831312"/>
            <a:ext cx="220742" cy="220742"/>
          </a:xfrm>
          <a:prstGeom prst="roundRect">
            <a:avLst>
              <a:gd name="adj" fmla="val 18668"/>
            </a:avLst>
          </a:prstGeom>
          <a:solidFill>
            <a:srgbClr val="F9D2D6"/>
          </a:solidFill>
          <a:ln w="7620">
            <a:solidFill>
              <a:srgbClr val="DFB8BC"/>
            </a:solidFill>
            <a:prstDash val="solid"/>
          </a:ln>
        </p:spPr>
      </p:sp>
      <p:sp>
        <p:nvSpPr>
          <p:cNvPr id="32" name="Text 30"/>
          <p:cNvSpPr/>
          <p:nvPr/>
        </p:nvSpPr>
        <p:spPr>
          <a:xfrm>
            <a:off x="7237750" y="3844885"/>
            <a:ext cx="154900" cy="193596"/>
          </a:xfrm>
          <a:prstGeom prst="rect">
            <a:avLst/>
          </a:prstGeom>
          <a:noFill/>
          <a:ln/>
        </p:spPr>
        <p:txBody>
          <a:bodyPr wrap="none" lIns="0" tIns="0" rIns="0" bIns="0" rtlCol="0" anchor="t"/>
          <a:lstStyle/>
          <a:p>
            <a:pPr algn="ctr" indent="0" marL="0">
              <a:lnSpc>
                <a:spcPts val="1200"/>
              </a:lnSpc>
              <a:buNone/>
            </a:pPr>
            <a:r>
              <a:rPr lang="en-US" sz="1200" dirty="0">
                <a:solidFill>
                  <a:srgbClr val="3B3535"/>
                </a:solidFill>
                <a:latin typeface="Sora Semi Bold" pitchFamily="34" charset="0"/>
                <a:ea typeface="Sora Semi Bold" pitchFamily="34" charset="-122"/>
                <a:cs typeface="Sora Semi Bold" pitchFamily="34" charset="-120"/>
              </a:rPr>
              <a:t>6</a:t>
            </a:r>
            <a:endParaRPr lang="en-US" sz="1200" dirty="0"/>
          </a:p>
        </p:txBody>
      </p:sp>
      <p:sp>
        <p:nvSpPr>
          <p:cNvPr id="33" name="Text 31"/>
          <p:cNvSpPr/>
          <p:nvPr/>
        </p:nvSpPr>
        <p:spPr>
          <a:xfrm>
            <a:off x="7805738" y="3865007"/>
            <a:ext cx="1290876" cy="161330"/>
          </a:xfrm>
          <a:prstGeom prst="rect">
            <a:avLst/>
          </a:prstGeom>
          <a:noFill/>
          <a:ln/>
        </p:spPr>
        <p:txBody>
          <a:bodyPr wrap="none" lIns="0" tIns="0" rIns="0" bIns="0" rtlCol="0" anchor="t"/>
          <a:lstStyle/>
          <a:p>
            <a:pPr algn="l" indent="0" marL="0">
              <a:lnSpc>
                <a:spcPts val="1250"/>
              </a:lnSpc>
              <a:buNone/>
            </a:pPr>
            <a:r>
              <a:rPr lang="en-US" sz="1000" dirty="0">
                <a:solidFill>
                  <a:srgbClr val="3B3535"/>
                </a:solidFill>
                <a:latin typeface="Sora Semi Bold" pitchFamily="34" charset="0"/>
                <a:ea typeface="Sora Semi Bold" pitchFamily="34" charset="-122"/>
                <a:cs typeface="Sora Semi Bold" pitchFamily="34" charset="-120"/>
              </a:rPr>
              <a:t>2011</a:t>
            </a:r>
            <a:endParaRPr lang="en-US" sz="1000" dirty="0"/>
          </a:p>
        </p:txBody>
      </p:sp>
      <p:sp>
        <p:nvSpPr>
          <p:cNvPr id="34" name="Text 32"/>
          <p:cNvSpPr/>
          <p:nvPr/>
        </p:nvSpPr>
        <p:spPr>
          <a:xfrm>
            <a:off x="7805738" y="4085153"/>
            <a:ext cx="6432233" cy="156924"/>
          </a:xfrm>
          <a:prstGeom prst="rect">
            <a:avLst/>
          </a:prstGeom>
          <a:noFill/>
          <a:ln/>
        </p:spPr>
        <p:txBody>
          <a:bodyPr wrap="none" lIns="0" tIns="0" rIns="0" bIns="0" rtlCol="0" anchor="t"/>
          <a:lstStyle/>
          <a:p>
            <a:pPr algn="l" indent="0" marL="0">
              <a:lnSpc>
                <a:spcPts val="1200"/>
              </a:lnSpc>
              <a:buNone/>
            </a:pPr>
            <a:r>
              <a:rPr lang="en-US" sz="750" dirty="0">
                <a:solidFill>
                  <a:srgbClr val="3B3535"/>
                </a:solidFill>
                <a:latin typeface="Sora Light" pitchFamily="34" charset="0"/>
                <a:ea typeface="Sora Light" pitchFamily="34" charset="-122"/>
                <a:cs typeface="Sora Light" pitchFamily="34" charset="-120"/>
              </a:rPr>
              <a:t>SLS authorized; Orion deep-space capsule baseline established</a:t>
            </a:r>
            <a:endParaRPr lang="en-US" sz="750" dirty="0"/>
          </a:p>
        </p:txBody>
      </p:sp>
      <p:sp>
        <p:nvSpPr>
          <p:cNvPr id="35" name="Shape 33"/>
          <p:cNvSpPr/>
          <p:nvPr/>
        </p:nvSpPr>
        <p:spPr>
          <a:xfrm>
            <a:off x="6925747" y="4441508"/>
            <a:ext cx="294323" cy="15240"/>
          </a:xfrm>
          <a:prstGeom prst="roundRect">
            <a:avLst>
              <a:gd name="adj" fmla="val 270394"/>
            </a:avLst>
          </a:prstGeom>
          <a:solidFill>
            <a:srgbClr val="DFB8BC"/>
          </a:solidFill>
          <a:ln/>
        </p:spPr>
      </p:sp>
      <p:sp>
        <p:nvSpPr>
          <p:cNvPr id="36" name="Shape 34"/>
          <p:cNvSpPr/>
          <p:nvPr/>
        </p:nvSpPr>
        <p:spPr>
          <a:xfrm>
            <a:off x="7204829" y="4338757"/>
            <a:ext cx="220742" cy="220742"/>
          </a:xfrm>
          <a:prstGeom prst="roundRect">
            <a:avLst>
              <a:gd name="adj" fmla="val 18668"/>
            </a:avLst>
          </a:prstGeom>
          <a:solidFill>
            <a:srgbClr val="F9D2D6"/>
          </a:solidFill>
          <a:ln w="7620">
            <a:solidFill>
              <a:srgbClr val="DFB8BC"/>
            </a:solidFill>
            <a:prstDash val="solid"/>
          </a:ln>
        </p:spPr>
      </p:sp>
      <p:sp>
        <p:nvSpPr>
          <p:cNvPr id="37" name="Text 35"/>
          <p:cNvSpPr/>
          <p:nvPr/>
        </p:nvSpPr>
        <p:spPr>
          <a:xfrm>
            <a:off x="7237750" y="4352330"/>
            <a:ext cx="154900" cy="193596"/>
          </a:xfrm>
          <a:prstGeom prst="rect">
            <a:avLst/>
          </a:prstGeom>
          <a:noFill/>
          <a:ln/>
        </p:spPr>
        <p:txBody>
          <a:bodyPr wrap="none" lIns="0" tIns="0" rIns="0" bIns="0" rtlCol="0" anchor="t"/>
          <a:lstStyle/>
          <a:p>
            <a:pPr algn="ctr" indent="0" marL="0">
              <a:lnSpc>
                <a:spcPts val="1200"/>
              </a:lnSpc>
              <a:buNone/>
            </a:pPr>
            <a:r>
              <a:rPr lang="en-US" sz="1200" dirty="0">
                <a:solidFill>
                  <a:srgbClr val="3B3535"/>
                </a:solidFill>
                <a:latin typeface="Sora Semi Bold" pitchFamily="34" charset="0"/>
                <a:ea typeface="Sora Semi Bold" pitchFamily="34" charset="-122"/>
                <a:cs typeface="Sora Semi Bold" pitchFamily="34" charset="-120"/>
              </a:rPr>
              <a:t>7</a:t>
            </a:r>
            <a:endParaRPr lang="en-US" sz="1200" dirty="0"/>
          </a:p>
        </p:txBody>
      </p:sp>
      <p:sp>
        <p:nvSpPr>
          <p:cNvPr id="38" name="Text 36"/>
          <p:cNvSpPr/>
          <p:nvPr/>
        </p:nvSpPr>
        <p:spPr>
          <a:xfrm>
            <a:off x="5533787" y="4372451"/>
            <a:ext cx="1290876" cy="161330"/>
          </a:xfrm>
          <a:prstGeom prst="rect">
            <a:avLst/>
          </a:prstGeom>
          <a:noFill/>
          <a:ln/>
        </p:spPr>
        <p:txBody>
          <a:bodyPr wrap="none" lIns="0" tIns="0" rIns="0" bIns="0" rtlCol="0" anchor="t"/>
          <a:lstStyle/>
          <a:p>
            <a:pPr algn="r" indent="0" marL="0">
              <a:lnSpc>
                <a:spcPts val="1250"/>
              </a:lnSpc>
              <a:buNone/>
            </a:pPr>
            <a:r>
              <a:rPr lang="en-US" sz="1000" dirty="0">
                <a:solidFill>
                  <a:srgbClr val="3B3535"/>
                </a:solidFill>
                <a:latin typeface="Sora Semi Bold" pitchFamily="34" charset="0"/>
                <a:ea typeface="Sora Semi Bold" pitchFamily="34" charset="-122"/>
                <a:cs typeface="Sora Semi Bold" pitchFamily="34" charset="-120"/>
              </a:rPr>
              <a:t>2014</a:t>
            </a:r>
            <a:endParaRPr lang="en-US" sz="1000" dirty="0"/>
          </a:p>
        </p:txBody>
      </p:sp>
      <p:sp>
        <p:nvSpPr>
          <p:cNvPr id="39" name="Text 37"/>
          <p:cNvSpPr/>
          <p:nvPr/>
        </p:nvSpPr>
        <p:spPr>
          <a:xfrm>
            <a:off x="392430" y="4592598"/>
            <a:ext cx="6432233" cy="156924"/>
          </a:xfrm>
          <a:prstGeom prst="rect">
            <a:avLst/>
          </a:prstGeom>
          <a:noFill/>
          <a:ln/>
        </p:spPr>
        <p:txBody>
          <a:bodyPr wrap="none" lIns="0" tIns="0" rIns="0" bIns="0" rtlCol="0" anchor="t"/>
          <a:lstStyle/>
          <a:p>
            <a:pPr algn="r" indent="0" marL="0">
              <a:lnSpc>
                <a:spcPts val="1200"/>
              </a:lnSpc>
              <a:buNone/>
            </a:pPr>
            <a:r>
              <a:rPr lang="en-US" sz="750" dirty="0">
                <a:solidFill>
                  <a:srgbClr val="3B3535"/>
                </a:solidFill>
                <a:latin typeface="Sora Light" pitchFamily="34" charset="0"/>
                <a:ea typeface="Sora Light" pitchFamily="34" charset="-122"/>
                <a:cs typeface="Sora Light" pitchFamily="34" charset="-120"/>
              </a:rPr>
              <a:t>Orion EFT-1 uncrewed test in Earth orbit</a:t>
            </a:r>
            <a:endParaRPr lang="en-US" sz="750" dirty="0"/>
          </a:p>
        </p:txBody>
      </p:sp>
      <p:sp>
        <p:nvSpPr>
          <p:cNvPr id="40" name="Shape 38"/>
          <p:cNvSpPr/>
          <p:nvPr/>
        </p:nvSpPr>
        <p:spPr>
          <a:xfrm>
            <a:off x="7410331" y="4948952"/>
            <a:ext cx="294323" cy="15240"/>
          </a:xfrm>
          <a:prstGeom prst="roundRect">
            <a:avLst>
              <a:gd name="adj" fmla="val 270394"/>
            </a:avLst>
          </a:prstGeom>
          <a:solidFill>
            <a:srgbClr val="DFB8BC"/>
          </a:solidFill>
          <a:ln/>
        </p:spPr>
      </p:sp>
      <p:sp>
        <p:nvSpPr>
          <p:cNvPr id="41" name="Shape 39"/>
          <p:cNvSpPr/>
          <p:nvPr/>
        </p:nvSpPr>
        <p:spPr>
          <a:xfrm>
            <a:off x="7204829" y="4846201"/>
            <a:ext cx="220742" cy="220742"/>
          </a:xfrm>
          <a:prstGeom prst="roundRect">
            <a:avLst>
              <a:gd name="adj" fmla="val 18668"/>
            </a:avLst>
          </a:prstGeom>
          <a:solidFill>
            <a:srgbClr val="F9D2D6"/>
          </a:solidFill>
          <a:ln w="7620">
            <a:solidFill>
              <a:srgbClr val="DFB8BC"/>
            </a:solidFill>
            <a:prstDash val="solid"/>
          </a:ln>
        </p:spPr>
      </p:sp>
      <p:sp>
        <p:nvSpPr>
          <p:cNvPr id="42" name="Text 40"/>
          <p:cNvSpPr/>
          <p:nvPr/>
        </p:nvSpPr>
        <p:spPr>
          <a:xfrm>
            <a:off x="7237750" y="4859774"/>
            <a:ext cx="154900" cy="193596"/>
          </a:xfrm>
          <a:prstGeom prst="rect">
            <a:avLst/>
          </a:prstGeom>
          <a:noFill/>
          <a:ln/>
        </p:spPr>
        <p:txBody>
          <a:bodyPr wrap="none" lIns="0" tIns="0" rIns="0" bIns="0" rtlCol="0" anchor="t"/>
          <a:lstStyle/>
          <a:p>
            <a:pPr algn="ctr" indent="0" marL="0">
              <a:lnSpc>
                <a:spcPts val="1200"/>
              </a:lnSpc>
              <a:buNone/>
            </a:pPr>
            <a:r>
              <a:rPr lang="en-US" sz="1200" dirty="0">
                <a:solidFill>
                  <a:srgbClr val="3B3535"/>
                </a:solidFill>
                <a:latin typeface="Sora Semi Bold" pitchFamily="34" charset="0"/>
                <a:ea typeface="Sora Semi Bold" pitchFamily="34" charset="-122"/>
                <a:cs typeface="Sora Semi Bold" pitchFamily="34" charset="-120"/>
              </a:rPr>
              <a:t>8</a:t>
            </a:r>
            <a:endParaRPr lang="en-US" sz="1200" dirty="0"/>
          </a:p>
        </p:txBody>
      </p:sp>
      <p:sp>
        <p:nvSpPr>
          <p:cNvPr id="43" name="Text 41"/>
          <p:cNvSpPr/>
          <p:nvPr/>
        </p:nvSpPr>
        <p:spPr>
          <a:xfrm>
            <a:off x="7805738" y="4879896"/>
            <a:ext cx="1290876" cy="161330"/>
          </a:xfrm>
          <a:prstGeom prst="rect">
            <a:avLst/>
          </a:prstGeom>
          <a:noFill/>
          <a:ln/>
        </p:spPr>
        <p:txBody>
          <a:bodyPr wrap="none" lIns="0" tIns="0" rIns="0" bIns="0" rtlCol="0" anchor="t"/>
          <a:lstStyle/>
          <a:p>
            <a:pPr algn="l" indent="0" marL="0">
              <a:lnSpc>
                <a:spcPts val="1250"/>
              </a:lnSpc>
              <a:buNone/>
            </a:pPr>
            <a:r>
              <a:rPr lang="en-US" sz="1000" dirty="0">
                <a:solidFill>
                  <a:srgbClr val="3B3535"/>
                </a:solidFill>
                <a:latin typeface="Sora Semi Bold" pitchFamily="34" charset="0"/>
                <a:ea typeface="Sora Semi Bold" pitchFamily="34" charset="-122"/>
                <a:cs typeface="Sora Semi Bold" pitchFamily="34" charset="-120"/>
              </a:rPr>
              <a:t>2020</a:t>
            </a:r>
            <a:endParaRPr lang="en-US" sz="1000" dirty="0"/>
          </a:p>
        </p:txBody>
      </p:sp>
      <p:sp>
        <p:nvSpPr>
          <p:cNvPr id="44" name="Text 42"/>
          <p:cNvSpPr/>
          <p:nvPr/>
        </p:nvSpPr>
        <p:spPr>
          <a:xfrm>
            <a:off x="7805738" y="5100042"/>
            <a:ext cx="6432233" cy="156924"/>
          </a:xfrm>
          <a:prstGeom prst="rect">
            <a:avLst/>
          </a:prstGeom>
          <a:noFill/>
          <a:ln/>
        </p:spPr>
        <p:txBody>
          <a:bodyPr wrap="none" lIns="0" tIns="0" rIns="0" bIns="0" rtlCol="0" anchor="t"/>
          <a:lstStyle/>
          <a:p>
            <a:pPr algn="l" indent="0" marL="0">
              <a:lnSpc>
                <a:spcPts val="1200"/>
              </a:lnSpc>
              <a:buNone/>
            </a:pPr>
            <a:r>
              <a:rPr lang="en-US" sz="750" dirty="0">
                <a:solidFill>
                  <a:srgbClr val="3B3535"/>
                </a:solidFill>
                <a:latin typeface="Sora Light" pitchFamily="34" charset="0"/>
                <a:ea typeface="Sora Light" pitchFamily="34" charset="-122"/>
                <a:cs typeface="Sora Light" pitchFamily="34" charset="-120"/>
              </a:rPr>
              <a:t>Artemis Accords framework announced</a:t>
            </a:r>
            <a:endParaRPr lang="en-US" sz="750" dirty="0"/>
          </a:p>
        </p:txBody>
      </p:sp>
      <p:sp>
        <p:nvSpPr>
          <p:cNvPr id="45" name="Shape 43"/>
          <p:cNvSpPr/>
          <p:nvPr/>
        </p:nvSpPr>
        <p:spPr>
          <a:xfrm>
            <a:off x="6925747" y="5456396"/>
            <a:ext cx="294323" cy="15240"/>
          </a:xfrm>
          <a:prstGeom prst="roundRect">
            <a:avLst>
              <a:gd name="adj" fmla="val 270394"/>
            </a:avLst>
          </a:prstGeom>
          <a:solidFill>
            <a:srgbClr val="DFB8BC"/>
          </a:solidFill>
          <a:ln/>
        </p:spPr>
      </p:sp>
      <p:sp>
        <p:nvSpPr>
          <p:cNvPr id="46" name="Shape 44"/>
          <p:cNvSpPr/>
          <p:nvPr/>
        </p:nvSpPr>
        <p:spPr>
          <a:xfrm>
            <a:off x="7204829" y="5353645"/>
            <a:ext cx="220742" cy="220742"/>
          </a:xfrm>
          <a:prstGeom prst="roundRect">
            <a:avLst>
              <a:gd name="adj" fmla="val 18668"/>
            </a:avLst>
          </a:prstGeom>
          <a:solidFill>
            <a:srgbClr val="F9D2D6"/>
          </a:solidFill>
          <a:ln w="7620">
            <a:solidFill>
              <a:srgbClr val="DFB8BC"/>
            </a:solidFill>
            <a:prstDash val="solid"/>
          </a:ln>
        </p:spPr>
      </p:sp>
      <p:sp>
        <p:nvSpPr>
          <p:cNvPr id="47" name="Text 45"/>
          <p:cNvSpPr/>
          <p:nvPr/>
        </p:nvSpPr>
        <p:spPr>
          <a:xfrm>
            <a:off x="7237750" y="5367218"/>
            <a:ext cx="154900" cy="193596"/>
          </a:xfrm>
          <a:prstGeom prst="rect">
            <a:avLst/>
          </a:prstGeom>
          <a:noFill/>
          <a:ln/>
        </p:spPr>
        <p:txBody>
          <a:bodyPr wrap="none" lIns="0" tIns="0" rIns="0" bIns="0" rtlCol="0" anchor="t"/>
          <a:lstStyle/>
          <a:p>
            <a:pPr algn="ctr" indent="0" marL="0">
              <a:lnSpc>
                <a:spcPts val="1200"/>
              </a:lnSpc>
              <a:buNone/>
            </a:pPr>
            <a:r>
              <a:rPr lang="en-US" sz="1200" dirty="0">
                <a:solidFill>
                  <a:srgbClr val="3B3535"/>
                </a:solidFill>
                <a:latin typeface="Sora Semi Bold" pitchFamily="34" charset="0"/>
                <a:ea typeface="Sora Semi Bold" pitchFamily="34" charset="-122"/>
                <a:cs typeface="Sora Semi Bold" pitchFamily="34" charset="-120"/>
              </a:rPr>
              <a:t>9</a:t>
            </a:r>
            <a:endParaRPr lang="en-US" sz="1200" dirty="0"/>
          </a:p>
        </p:txBody>
      </p:sp>
      <p:sp>
        <p:nvSpPr>
          <p:cNvPr id="48" name="Text 46"/>
          <p:cNvSpPr/>
          <p:nvPr/>
        </p:nvSpPr>
        <p:spPr>
          <a:xfrm>
            <a:off x="5533787" y="5387340"/>
            <a:ext cx="1290876" cy="161330"/>
          </a:xfrm>
          <a:prstGeom prst="rect">
            <a:avLst/>
          </a:prstGeom>
          <a:noFill/>
          <a:ln/>
        </p:spPr>
        <p:txBody>
          <a:bodyPr wrap="none" lIns="0" tIns="0" rIns="0" bIns="0" rtlCol="0" anchor="t"/>
          <a:lstStyle/>
          <a:p>
            <a:pPr algn="r" indent="0" marL="0">
              <a:lnSpc>
                <a:spcPts val="1250"/>
              </a:lnSpc>
              <a:buNone/>
            </a:pPr>
            <a:r>
              <a:rPr lang="en-US" sz="1000" dirty="0">
                <a:solidFill>
                  <a:srgbClr val="3B3535"/>
                </a:solidFill>
                <a:latin typeface="Sora Semi Bold" pitchFamily="34" charset="0"/>
                <a:ea typeface="Sora Semi Bold" pitchFamily="34" charset="-122"/>
                <a:cs typeface="Sora Semi Bold" pitchFamily="34" charset="-120"/>
              </a:rPr>
              <a:t>2022</a:t>
            </a:r>
            <a:endParaRPr lang="en-US" sz="1000" dirty="0"/>
          </a:p>
        </p:txBody>
      </p:sp>
      <p:sp>
        <p:nvSpPr>
          <p:cNvPr id="49" name="Text 47"/>
          <p:cNvSpPr/>
          <p:nvPr/>
        </p:nvSpPr>
        <p:spPr>
          <a:xfrm>
            <a:off x="392430" y="5607487"/>
            <a:ext cx="6432233" cy="156924"/>
          </a:xfrm>
          <a:prstGeom prst="rect">
            <a:avLst/>
          </a:prstGeom>
          <a:noFill/>
          <a:ln/>
        </p:spPr>
        <p:txBody>
          <a:bodyPr wrap="none" lIns="0" tIns="0" rIns="0" bIns="0" rtlCol="0" anchor="t"/>
          <a:lstStyle/>
          <a:p>
            <a:pPr algn="r" indent="0" marL="0">
              <a:lnSpc>
                <a:spcPts val="1200"/>
              </a:lnSpc>
              <a:buNone/>
            </a:pPr>
            <a:r>
              <a:rPr lang="en-US" sz="750" dirty="0">
                <a:solidFill>
                  <a:srgbClr val="FFFFFF"/>
                </a:solidFill>
                <a:highlight>
                  <a:srgbClr val="DA1B2E"/>
                </a:highlight>
                <a:latin typeface="Sora Light" pitchFamily="34" charset="0"/>
                <a:ea typeface="Sora Light" pitchFamily="34" charset="-122"/>
                <a:cs typeface="Sora Light" pitchFamily="34" charset="-120"/>
              </a:rPr>
              <a:t>Artemis I: uncrewed SLS/Orion lunar mission</a:t>
            </a:r>
            <a:endParaRPr lang="en-US" sz="750" dirty="0"/>
          </a:p>
        </p:txBody>
      </p:sp>
      <p:sp>
        <p:nvSpPr>
          <p:cNvPr id="50" name="Shape 48"/>
          <p:cNvSpPr/>
          <p:nvPr/>
        </p:nvSpPr>
        <p:spPr>
          <a:xfrm>
            <a:off x="7410331" y="5963841"/>
            <a:ext cx="294323" cy="15240"/>
          </a:xfrm>
          <a:prstGeom prst="roundRect">
            <a:avLst>
              <a:gd name="adj" fmla="val 270394"/>
            </a:avLst>
          </a:prstGeom>
          <a:solidFill>
            <a:srgbClr val="DFB8BC"/>
          </a:solidFill>
          <a:ln/>
        </p:spPr>
      </p:sp>
      <p:sp>
        <p:nvSpPr>
          <p:cNvPr id="51" name="Shape 49"/>
          <p:cNvSpPr/>
          <p:nvPr/>
        </p:nvSpPr>
        <p:spPr>
          <a:xfrm>
            <a:off x="7204829" y="5861090"/>
            <a:ext cx="220742" cy="220742"/>
          </a:xfrm>
          <a:prstGeom prst="roundRect">
            <a:avLst>
              <a:gd name="adj" fmla="val 18668"/>
            </a:avLst>
          </a:prstGeom>
          <a:solidFill>
            <a:srgbClr val="F9D2D6"/>
          </a:solidFill>
          <a:ln w="7620">
            <a:solidFill>
              <a:srgbClr val="DFB8BC"/>
            </a:solidFill>
            <a:prstDash val="solid"/>
          </a:ln>
        </p:spPr>
      </p:sp>
      <p:sp>
        <p:nvSpPr>
          <p:cNvPr id="52" name="Text 50"/>
          <p:cNvSpPr/>
          <p:nvPr/>
        </p:nvSpPr>
        <p:spPr>
          <a:xfrm>
            <a:off x="7237750" y="5874663"/>
            <a:ext cx="154900" cy="193596"/>
          </a:xfrm>
          <a:prstGeom prst="rect">
            <a:avLst/>
          </a:prstGeom>
          <a:noFill/>
          <a:ln/>
        </p:spPr>
        <p:txBody>
          <a:bodyPr wrap="none" lIns="0" tIns="0" rIns="0" bIns="0" rtlCol="0" anchor="t"/>
          <a:lstStyle/>
          <a:p>
            <a:pPr algn="ctr" indent="0" marL="0">
              <a:lnSpc>
                <a:spcPts val="1200"/>
              </a:lnSpc>
              <a:buNone/>
            </a:pPr>
            <a:r>
              <a:rPr lang="en-US" sz="1200" dirty="0">
                <a:solidFill>
                  <a:srgbClr val="3B3535"/>
                </a:solidFill>
                <a:latin typeface="Sora Semi Bold" pitchFamily="34" charset="0"/>
                <a:ea typeface="Sora Semi Bold" pitchFamily="34" charset="-122"/>
                <a:cs typeface="Sora Semi Bold" pitchFamily="34" charset="-120"/>
              </a:rPr>
              <a:t>10</a:t>
            </a:r>
            <a:endParaRPr lang="en-US" sz="1200" dirty="0"/>
          </a:p>
        </p:txBody>
      </p:sp>
      <p:sp>
        <p:nvSpPr>
          <p:cNvPr id="53" name="Text 51"/>
          <p:cNvSpPr/>
          <p:nvPr/>
        </p:nvSpPr>
        <p:spPr>
          <a:xfrm>
            <a:off x="7805738" y="5894784"/>
            <a:ext cx="1290876" cy="161330"/>
          </a:xfrm>
          <a:prstGeom prst="rect">
            <a:avLst/>
          </a:prstGeom>
          <a:noFill/>
          <a:ln/>
        </p:spPr>
        <p:txBody>
          <a:bodyPr wrap="none" lIns="0" tIns="0" rIns="0" bIns="0" rtlCol="0" anchor="t"/>
          <a:lstStyle/>
          <a:p>
            <a:pPr algn="l" indent="0" marL="0">
              <a:lnSpc>
                <a:spcPts val="1250"/>
              </a:lnSpc>
              <a:buNone/>
            </a:pPr>
            <a:r>
              <a:rPr lang="en-US" sz="1000" dirty="0">
                <a:solidFill>
                  <a:srgbClr val="3B3535"/>
                </a:solidFill>
                <a:latin typeface="Sora Semi Bold" pitchFamily="34" charset="0"/>
                <a:ea typeface="Sora Semi Bold" pitchFamily="34" charset="-122"/>
                <a:cs typeface="Sora Semi Bold" pitchFamily="34" charset="-120"/>
              </a:rPr>
              <a:t>2025</a:t>
            </a:r>
            <a:endParaRPr lang="en-US" sz="1000" dirty="0"/>
          </a:p>
        </p:txBody>
      </p:sp>
      <p:sp>
        <p:nvSpPr>
          <p:cNvPr id="54" name="Text 52"/>
          <p:cNvSpPr/>
          <p:nvPr/>
        </p:nvSpPr>
        <p:spPr>
          <a:xfrm>
            <a:off x="7805738" y="6114931"/>
            <a:ext cx="6432233" cy="156924"/>
          </a:xfrm>
          <a:prstGeom prst="rect">
            <a:avLst/>
          </a:prstGeom>
          <a:noFill/>
          <a:ln/>
        </p:spPr>
        <p:txBody>
          <a:bodyPr wrap="none" lIns="0" tIns="0" rIns="0" bIns="0" rtlCol="0" anchor="t"/>
          <a:lstStyle/>
          <a:p>
            <a:pPr algn="l" indent="0" marL="0">
              <a:lnSpc>
                <a:spcPts val="1200"/>
              </a:lnSpc>
              <a:buNone/>
            </a:pPr>
            <a:r>
              <a:rPr lang="en-US" sz="750" dirty="0">
                <a:solidFill>
                  <a:srgbClr val="3B3535"/>
                </a:solidFill>
                <a:latin typeface="Sora Light" pitchFamily="34" charset="0"/>
                <a:ea typeface="Sora Light" pitchFamily="34" charset="-122"/>
                <a:cs typeface="Sora Light" pitchFamily="34" charset="-120"/>
              </a:rPr>
              <a:t>Artemis II: crewed lunar flyby (NET)</a:t>
            </a:r>
            <a:endParaRPr lang="en-US" sz="750" dirty="0"/>
          </a:p>
        </p:txBody>
      </p:sp>
      <p:sp>
        <p:nvSpPr>
          <p:cNvPr id="55" name="Shape 53"/>
          <p:cNvSpPr/>
          <p:nvPr/>
        </p:nvSpPr>
        <p:spPr>
          <a:xfrm>
            <a:off x="6925747" y="6471285"/>
            <a:ext cx="294323" cy="15240"/>
          </a:xfrm>
          <a:prstGeom prst="roundRect">
            <a:avLst>
              <a:gd name="adj" fmla="val 270394"/>
            </a:avLst>
          </a:prstGeom>
          <a:solidFill>
            <a:srgbClr val="DFB8BC"/>
          </a:solidFill>
          <a:ln/>
        </p:spPr>
      </p:sp>
      <p:sp>
        <p:nvSpPr>
          <p:cNvPr id="56" name="Shape 54"/>
          <p:cNvSpPr/>
          <p:nvPr/>
        </p:nvSpPr>
        <p:spPr>
          <a:xfrm>
            <a:off x="7204829" y="6368534"/>
            <a:ext cx="220742" cy="220742"/>
          </a:xfrm>
          <a:prstGeom prst="roundRect">
            <a:avLst>
              <a:gd name="adj" fmla="val 18668"/>
            </a:avLst>
          </a:prstGeom>
          <a:solidFill>
            <a:srgbClr val="F9D2D6"/>
          </a:solidFill>
          <a:ln w="7620">
            <a:solidFill>
              <a:srgbClr val="DFB8BC"/>
            </a:solidFill>
            <a:prstDash val="solid"/>
          </a:ln>
        </p:spPr>
      </p:sp>
      <p:sp>
        <p:nvSpPr>
          <p:cNvPr id="57" name="Text 55"/>
          <p:cNvSpPr/>
          <p:nvPr/>
        </p:nvSpPr>
        <p:spPr>
          <a:xfrm>
            <a:off x="7237750" y="6382107"/>
            <a:ext cx="154900" cy="193596"/>
          </a:xfrm>
          <a:prstGeom prst="rect">
            <a:avLst/>
          </a:prstGeom>
          <a:noFill/>
          <a:ln/>
        </p:spPr>
        <p:txBody>
          <a:bodyPr wrap="none" lIns="0" tIns="0" rIns="0" bIns="0" rtlCol="0" anchor="t"/>
          <a:lstStyle/>
          <a:p>
            <a:pPr algn="ctr" indent="0" marL="0">
              <a:lnSpc>
                <a:spcPts val="1200"/>
              </a:lnSpc>
              <a:buNone/>
            </a:pPr>
            <a:r>
              <a:rPr lang="en-US" sz="1200" dirty="0">
                <a:solidFill>
                  <a:srgbClr val="3B3535"/>
                </a:solidFill>
                <a:latin typeface="Sora Semi Bold" pitchFamily="34" charset="0"/>
                <a:ea typeface="Sora Semi Bold" pitchFamily="34" charset="-122"/>
                <a:cs typeface="Sora Semi Bold" pitchFamily="34" charset="-120"/>
              </a:rPr>
              <a:t>11</a:t>
            </a:r>
            <a:endParaRPr lang="en-US" sz="1200" dirty="0"/>
          </a:p>
        </p:txBody>
      </p:sp>
      <p:sp>
        <p:nvSpPr>
          <p:cNvPr id="58" name="Text 56"/>
          <p:cNvSpPr/>
          <p:nvPr/>
        </p:nvSpPr>
        <p:spPr>
          <a:xfrm>
            <a:off x="5533787" y="6402229"/>
            <a:ext cx="1290876" cy="161330"/>
          </a:xfrm>
          <a:prstGeom prst="rect">
            <a:avLst/>
          </a:prstGeom>
          <a:noFill/>
          <a:ln/>
        </p:spPr>
        <p:txBody>
          <a:bodyPr wrap="none" lIns="0" tIns="0" rIns="0" bIns="0" rtlCol="0" anchor="t"/>
          <a:lstStyle/>
          <a:p>
            <a:pPr algn="r" indent="0" marL="0">
              <a:lnSpc>
                <a:spcPts val="1250"/>
              </a:lnSpc>
              <a:buNone/>
            </a:pPr>
            <a:r>
              <a:rPr lang="en-US" sz="1000" dirty="0">
                <a:solidFill>
                  <a:srgbClr val="3B3535"/>
                </a:solidFill>
                <a:latin typeface="Sora Semi Bold" pitchFamily="34" charset="0"/>
                <a:ea typeface="Sora Semi Bold" pitchFamily="34" charset="-122"/>
                <a:cs typeface="Sora Semi Bold" pitchFamily="34" charset="-120"/>
              </a:rPr>
              <a:t>2026</a:t>
            </a:r>
            <a:endParaRPr lang="en-US" sz="1000" dirty="0"/>
          </a:p>
        </p:txBody>
      </p:sp>
      <p:sp>
        <p:nvSpPr>
          <p:cNvPr id="59" name="Text 57"/>
          <p:cNvSpPr/>
          <p:nvPr/>
        </p:nvSpPr>
        <p:spPr>
          <a:xfrm>
            <a:off x="392430" y="6622375"/>
            <a:ext cx="6432233" cy="156924"/>
          </a:xfrm>
          <a:prstGeom prst="rect">
            <a:avLst/>
          </a:prstGeom>
          <a:noFill/>
          <a:ln/>
        </p:spPr>
        <p:txBody>
          <a:bodyPr wrap="none" lIns="0" tIns="0" rIns="0" bIns="0" rtlCol="0" anchor="t"/>
          <a:lstStyle/>
          <a:p>
            <a:pPr algn="r" indent="0" marL="0">
              <a:lnSpc>
                <a:spcPts val="1200"/>
              </a:lnSpc>
              <a:buNone/>
            </a:pPr>
            <a:r>
              <a:rPr lang="en-US" sz="750" dirty="0">
                <a:solidFill>
                  <a:srgbClr val="3B3535"/>
                </a:solidFill>
                <a:latin typeface="Sora Light" pitchFamily="34" charset="0"/>
                <a:ea typeface="Sora Light" pitchFamily="34" charset="-122"/>
                <a:cs typeface="Sora Light" pitchFamily="34" charset="-120"/>
              </a:rPr>
              <a:t>Artemis III: crewed lunar landing (NET)</a:t>
            </a:r>
            <a:endParaRPr lang="en-US" sz="750" dirty="0"/>
          </a:p>
        </p:txBody>
      </p:sp>
      <p:sp>
        <p:nvSpPr>
          <p:cNvPr id="60" name="Shape 58"/>
          <p:cNvSpPr/>
          <p:nvPr/>
        </p:nvSpPr>
        <p:spPr>
          <a:xfrm>
            <a:off x="7410331" y="6978729"/>
            <a:ext cx="294323" cy="15240"/>
          </a:xfrm>
          <a:prstGeom prst="roundRect">
            <a:avLst>
              <a:gd name="adj" fmla="val 270394"/>
            </a:avLst>
          </a:prstGeom>
          <a:solidFill>
            <a:srgbClr val="DFB8BC"/>
          </a:solidFill>
          <a:ln/>
        </p:spPr>
      </p:sp>
      <p:sp>
        <p:nvSpPr>
          <p:cNvPr id="61" name="Shape 59"/>
          <p:cNvSpPr/>
          <p:nvPr/>
        </p:nvSpPr>
        <p:spPr>
          <a:xfrm>
            <a:off x="7204829" y="6875978"/>
            <a:ext cx="220742" cy="220742"/>
          </a:xfrm>
          <a:prstGeom prst="roundRect">
            <a:avLst>
              <a:gd name="adj" fmla="val 18668"/>
            </a:avLst>
          </a:prstGeom>
          <a:solidFill>
            <a:srgbClr val="F9D2D6"/>
          </a:solidFill>
          <a:ln w="7620">
            <a:solidFill>
              <a:srgbClr val="DFB8BC"/>
            </a:solidFill>
            <a:prstDash val="solid"/>
          </a:ln>
        </p:spPr>
      </p:sp>
      <p:sp>
        <p:nvSpPr>
          <p:cNvPr id="62" name="Text 60"/>
          <p:cNvSpPr/>
          <p:nvPr/>
        </p:nvSpPr>
        <p:spPr>
          <a:xfrm>
            <a:off x="7237750" y="6889552"/>
            <a:ext cx="154900" cy="193596"/>
          </a:xfrm>
          <a:prstGeom prst="rect">
            <a:avLst/>
          </a:prstGeom>
          <a:noFill/>
          <a:ln/>
        </p:spPr>
        <p:txBody>
          <a:bodyPr wrap="none" lIns="0" tIns="0" rIns="0" bIns="0" rtlCol="0" anchor="t"/>
          <a:lstStyle/>
          <a:p>
            <a:pPr algn="ctr" indent="0" marL="0">
              <a:lnSpc>
                <a:spcPts val="1200"/>
              </a:lnSpc>
              <a:buNone/>
            </a:pPr>
            <a:r>
              <a:rPr lang="en-US" sz="1200" dirty="0">
                <a:solidFill>
                  <a:srgbClr val="3B3535"/>
                </a:solidFill>
                <a:latin typeface="Sora Semi Bold" pitchFamily="34" charset="0"/>
                <a:ea typeface="Sora Semi Bold" pitchFamily="34" charset="-122"/>
                <a:cs typeface="Sora Semi Bold" pitchFamily="34" charset="-120"/>
              </a:rPr>
              <a:t>12</a:t>
            </a:r>
            <a:endParaRPr lang="en-US" sz="1200" dirty="0"/>
          </a:p>
        </p:txBody>
      </p:sp>
      <p:sp>
        <p:nvSpPr>
          <p:cNvPr id="63" name="Text 61"/>
          <p:cNvSpPr/>
          <p:nvPr/>
        </p:nvSpPr>
        <p:spPr>
          <a:xfrm>
            <a:off x="7805738" y="6909673"/>
            <a:ext cx="1290876" cy="161330"/>
          </a:xfrm>
          <a:prstGeom prst="rect">
            <a:avLst/>
          </a:prstGeom>
          <a:noFill/>
          <a:ln/>
        </p:spPr>
        <p:txBody>
          <a:bodyPr wrap="none" lIns="0" tIns="0" rIns="0" bIns="0" rtlCol="0" anchor="t"/>
          <a:lstStyle/>
          <a:p>
            <a:pPr algn="l" indent="0" marL="0">
              <a:lnSpc>
                <a:spcPts val="1250"/>
              </a:lnSpc>
              <a:buNone/>
            </a:pPr>
            <a:r>
              <a:rPr lang="en-US" sz="1000" dirty="0">
                <a:solidFill>
                  <a:srgbClr val="3B3535"/>
                </a:solidFill>
                <a:latin typeface="Sora Semi Bold" pitchFamily="34" charset="0"/>
                <a:ea typeface="Sora Semi Bold" pitchFamily="34" charset="-122"/>
                <a:cs typeface="Sora Semi Bold" pitchFamily="34" charset="-120"/>
              </a:rPr>
              <a:t>2028</a:t>
            </a:r>
            <a:endParaRPr lang="en-US" sz="1000" dirty="0"/>
          </a:p>
        </p:txBody>
      </p:sp>
      <p:sp>
        <p:nvSpPr>
          <p:cNvPr id="64" name="Text 62"/>
          <p:cNvSpPr/>
          <p:nvPr/>
        </p:nvSpPr>
        <p:spPr>
          <a:xfrm>
            <a:off x="7805738" y="7129820"/>
            <a:ext cx="6432233" cy="156924"/>
          </a:xfrm>
          <a:prstGeom prst="rect">
            <a:avLst/>
          </a:prstGeom>
          <a:noFill/>
          <a:ln/>
        </p:spPr>
        <p:txBody>
          <a:bodyPr wrap="none" lIns="0" tIns="0" rIns="0" bIns="0" rtlCol="0" anchor="t"/>
          <a:lstStyle/>
          <a:p>
            <a:pPr algn="l" indent="0" marL="0">
              <a:lnSpc>
                <a:spcPts val="1200"/>
              </a:lnSpc>
              <a:buNone/>
            </a:pPr>
            <a:r>
              <a:rPr lang="en-US" sz="750" dirty="0">
                <a:solidFill>
                  <a:srgbClr val="3B3535"/>
                </a:solidFill>
                <a:latin typeface="Sora Light" pitchFamily="34" charset="0"/>
                <a:ea typeface="Sora Light" pitchFamily="34" charset="-122"/>
                <a:cs typeface="Sora Light" pitchFamily="34" charset="-120"/>
              </a:rPr>
              <a:t>Artemis IV: Gateway assembly; SLS Block 1B (NET)</a:t>
            </a:r>
            <a:endParaRPr lang="en-US" sz="750" dirty="0"/>
          </a:p>
        </p:txBody>
      </p:sp>
      <p:sp>
        <p:nvSpPr>
          <p:cNvPr id="65" name="Text 63"/>
          <p:cNvSpPr/>
          <p:nvPr/>
        </p:nvSpPr>
        <p:spPr>
          <a:xfrm>
            <a:off x="392430" y="7805023"/>
            <a:ext cx="13845540" cy="156924"/>
          </a:xfrm>
          <a:prstGeom prst="rect">
            <a:avLst/>
          </a:prstGeom>
          <a:noFill/>
          <a:ln/>
        </p:spPr>
        <p:txBody>
          <a:bodyPr wrap="none" lIns="0" tIns="0" rIns="0" bIns="0" rtlCol="0" anchor="t"/>
          <a:lstStyle/>
          <a:p>
            <a:pPr algn="l" indent="0" marL="0">
              <a:lnSpc>
                <a:spcPts val="1200"/>
              </a:lnSpc>
              <a:buNone/>
            </a:pPr>
            <a:r>
              <a:rPr lang="en-US" sz="750" dirty="0">
                <a:solidFill>
                  <a:srgbClr val="3B3535"/>
                </a:solidFill>
                <a:latin typeface="Sora Light" pitchFamily="34" charset="0"/>
                <a:ea typeface="Sora Light" pitchFamily="34" charset="-122"/>
                <a:cs typeface="Sora Light" pitchFamily="34" charset="-120"/>
              </a:rPr>
              <a:t>NET = No Earlier Than; schedules subject to change based on testing outcomes and readiness reviews.</a:t>
            </a:r>
            <a:endParaRPr lang="en-US" sz="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86596" y="265747"/>
            <a:ext cx="5117425" cy="317897"/>
          </a:xfrm>
          <a:prstGeom prst="rect">
            <a:avLst/>
          </a:prstGeom>
          <a:noFill/>
          <a:ln/>
        </p:spPr>
        <p:txBody>
          <a:bodyPr wrap="none" lIns="0" tIns="0" rIns="0" bIns="0" rtlCol="0" anchor="t"/>
          <a:lstStyle/>
          <a:p>
            <a:pPr algn="l" indent="0" marL="0">
              <a:lnSpc>
                <a:spcPts val="2500"/>
              </a:lnSpc>
              <a:buNone/>
            </a:pPr>
            <a:r>
              <a:rPr lang="en-US" sz="2000" dirty="0">
                <a:solidFill>
                  <a:srgbClr val="1F1E1E"/>
                </a:solidFill>
                <a:latin typeface="Sora Semi Bold" pitchFamily="34" charset="0"/>
                <a:ea typeface="Sora Semi Bold" pitchFamily="34" charset="-122"/>
                <a:cs typeface="Sora Semi Bold" pitchFamily="34" charset="-120"/>
              </a:rPr>
              <a:t>Budget Trends: Investing in Exploration</a:t>
            </a:r>
            <a:endParaRPr lang="en-US" sz="2000" dirty="0"/>
          </a:p>
        </p:txBody>
      </p:sp>
      <p:sp>
        <p:nvSpPr>
          <p:cNvPr id="3" name="Text 1"/>
          <p:cNvSpPr/>
          <p:nvPr/>
        </p:nvSpPr>
        <p:spPr>
          <a:xfrm>
            <a:off x="386596" y="776883"/>
            <a:ext cx="13857208" cy="463987"/>
          </a:xfrm>
          <a:prstGeom prst="rect">
            <a:avLst/>
          </a:prstGeom>
          <a:noFill/>
          <a:ln/>
        </p:spPr>
        <p:txBody>
          <a:bodyPr wrap="square" lIns="0" tIns="0" rIns="0" bIns="0" rtlCol="0" anchor="t"/>
          <a:lstStyle/>
          <a:p>
            <a:pPr algn="l" indent="0" marL="0">
              <a:lnSpc>
                <a:spcPts val="1200"/>
              </a:lnSpc>
              <a:buNone/>
            </a:pPr>
            <a:r>
              <a:rPr lang="en-US" sz="750" dirty="0">
                <a:solidFill>
                  <a:srgbClr val="3B3535"/>
                </a:solidFill>
                <a:latin typeface="Sora Light" pitchFamily="34" charset="0"/>
                <a:ea typeface="Sora Light" pitchFamily="34" charset="-122"/>
                <a:cs typeface="Sora Light" pitchFamily="34" charset="-120"/>
              </a:rPr>
              <a:t>Understanding the financial commitment to space exploration reveals much about national priorities and the scale of ambition across generations. At its peak in 1966, NASA commanded approximately 4.3% of the entire U.S. federal budget—a staggering investment that reflected Cold War urgency and the Apollo program's national priority. Today's Artemis program operates in a dramatically different fiscal environment, with NASA receiving roughly 0.4–0.5% of federal outlays. While absolute spending in inflation-adjusted dollars remains substantial, modern budgets must balance crewed exploration with robotic science missions, Earth observation, aeronautics research, and International Space Station operations.</a:t>
            </a:r>
            <a:endParaRPr lang="en-US" sz="750" dirty="0"/>
          </a:p>
        </p:txBody>
      </p:sp>
      <p:pic>
        <p:nvPicPr>
          <p:cNvPr id="4" name="Image 0" descr="preencoded.png">    </p:cNvPr>
          <p:cNvPicPr>
            <a:picLocks noChangeAspect="1"/>
          </p:cNvPicPr>
          <p:nvPr/>
        </p:nvPicPr>
        <p:blipFill>
          <a:blip r:embed="rId1"/>
          <a:stretch>
            <a:fillRect/>
          </a:stretch>
        </p:blipFill>
        <p:spPr>
          <a:xfrm>
            <a:off x="386596" y="1349573"/>
            <a:ext cx="13857208" cy="7469981"/>
          </a:xfrm>
          <a:prstGeom prst="rect">
            <a:avLst/>
          </a:prstGeom>
        </p:spPr>
      </p:pic>
      <p:sp>
        <p:nvSpPr>
          <p:cNvPr id="5" name="Shape 2"/>
          <p:cNvSpPr/>
          <p:nvPr/>
        </p:nvSpPr>
        <p:spPr>
          <a:xfrm>
            <a:off x="5449848" y="8819555"/>
            <a:ext cx="96560" cy="96560"/>
          </a:xfrm>
          <a:prstGeom prst="roundRect">
            <a:avLst>
              <a:gd name="adj" fmla="val 18940"/>
            </a:avLst>
          </a:prstGeom>
          <a:solidFill>
            <a:srgbClr val="44080E"/>
          </a:solidFill>
          <a:ln/>
        </p:spPr>
      </p:sp>
      <p:sp>
        <p:nvSpPr>
          <p:cNvPr id="6" name="Text 3"/>
          <p:cNvSpPr/>
          <p:nvPr/>
        </p:nvSpPr>
        <p:spPr>
          <a:xfrm>
            <a:off x="5607368" y="8819555"/>
            <a:ext cx="1631633" cy="96679"/>
          </a:xfrm>
          <a:prstGeom prst="rect">
            <a:avLst/>
          </a:prstGeom>
          <a:noFill/>
          <a:ln/>
        </p:spPr>
        <p:txBody>
          <a:bodyPr wrap="none" lIns="0" tIns="0" rIns="0" bIns="0" rtlCol="0" anchor="t"/>
          <a:lstStyle/>
          <a:p>
            <a:pPr algn="l" indent="0" marL="0">
              <a:lnSpc>
                <a:spcPts val="750"/>
              </a:lnSpc>
              <a:buNone/>
            </a:pPr>
            <a:r>
              <a:rPr lang="en-US" sz="750" dirty="0">
                <a:solidFill>
                  <a:srgbClr val="3B3535"/>
                </a:solidFill>
                <a:latin typeface="Sora Light" pitchFamily="34" charset="0"/>
                <a:ea typeface="Sora Light" pitchFamily="34" charset="-122"/>
                <a:cs typeface="Sora Light" pitchFamily="34" charset="-120"/>
              </a:rPr>
              <a:t>NASA Budget (Constant 2023 $B)</a:t>
            </a:r>
            <a:endParaRPr lang="en-US" sz="750" dirty="0"/>
          </a:p>
        </p:txBody>
      </p:sp>
      <p:sp>
        <p:nvSpPr>
          <p:cNvPr id="7" name="Shape 4"/>
          <p:cNvSpPr/>
          <p:nvPr/>
        </p:nvSpPr>
        <p:spPr>
          <a:xfrm>
            <a:off x="7391400" y="8819555"/>
            <a:ext cx="96560" cy="96560"/>
          </a:xfrm>
          <a:prstGeom prst="roundRect">
            <a:avLst>
              <a:gd name="adj" fmla="val 18940"/>
            </a:avLst>
          </a:prstGeom>
          <a:solidFill>
            <a:srgbClr val="B61626"/>
          </a:solidFill>
          <a:ln/>
        </p:spPr>
      </p:sp>
      <p:sp>
        <p:nvSpPr>
          <p:cNvPr id="8" name="Text 5"/>
          <p:cNvSpPr/>
          <p:nvPr/>
        </p:nvSpPr>
        <p:spPr>
          <a:xfrm>
            <a:off x="7548920" y="8819555"/>
            <a:ext cx="1335524" cy="96679"/>
          </a:xfrm>
          <a:prstGeom prst="rect">
            <a:avLst/>
          </a:prstGeom>
          <a:noFill/>
          <a:ln/>
        </p:spPr>
        <p:txBody>
          <a:bodyPr wrap="none" lIns="0" tIns="0" rIns="0" bIns="0" rtlCol="0" anchor="t"/>
          <a:lstStyle/>
          <a:p>
            <a:pPr algn="l" indent="0" marL="0">
              <a:lnSpc>
                <a:spcPts val="750"/>
              </a:lnSpc>
              <a:buNone/>
            </a:pPr>
            <a:r>
              <a:rPr lang="en-US" sz="750" dirty="0">
                <a:solidFill>
                  <a:srgbClr val="3B3535"/>
                </a:solidFill>
                <a:latin typeface="Sora Light" pitchFamily="34" charset="0"/>
                <a:ea typeface="Sora Light" pitchFamily="34" charset="-122"/>
                <a:cs typeface="Sora Light" pitchFamily="34" charset="-120"/>
              </a:rPr>
              <a:t>Share of Federal Budget (%)</a:t>
            </a:r>
            <a:endParaRPr lang="en-US" sz="750" dirty="0"/>
          </a:p>
        </p:txBody>
      </p:sp>
      <p:sp>
        <p:nvSpPr>
          <p:cNvPr id="9" name="Text 6"/>
          <p:cNvSpPr/>
          <p:nvPr/>
        </p:nvSpPr>
        <p:spPr>
          <a:xfrm>
            <a:off x="386596" y="9218295"/>
            <a:ext cx="13857208" cy="309324"/>
          </a:xfrm>
          <a:prstGeom prst="rect">
            <a:avLst/>
          </a:prstGeom>
          <a:noFill/>
          <a:ln/>
        </p:spPr>
        <p:txBody>
          <a:bodyPr wrap="square" lIns="0" tIns="0" rIns="0" bIns="0" rtlCol="0" anchor="t"/>
          <a:lstStyle/>
          <a:p>
            <a:pPr algn="l" indent="0" marL="0">
              <a:lnSpc>
                <a:spcPts val="1200"/>
              </a:lnSpc>
              <a:buNone/>
            </a:pPr>
            <a:r>
              <a:rPr lang="en-US" sz="750" dirty="0">
                <a:solidFill>
                  <a:srgbClr val="3B3535"/>
                </a:solidFill>
                <a:latin typeface="Sora Light" pitchFamily="34" charset="0"/>
                <a:ea typeface="Sora Light" pitchFamily="34" charset="-122"/>
                <a:cs typeface="Sora Light" pitchFamily="34" charset="-120"/>
              </a:rPr>
              <a:t>The chart illustrates two critical eras: the Apollo program's dramatic rise and fall (1962–1973, shaded in soft gold) and the gradual buildup of Artemis capabilities (2011–2024, shaded in soft blue). Modern costs reflect enhanced safety standards, sustainability objectives, and the complexity of maintaining diverse mission portfolios. Artemis also benefits from international cost-sharing and commercial partnerships that help extend budgetary reach.</a:t>
            </a:r>
            <a:endParaRPr lang="en-US" sz="750" dirty="0"/>
          </a:p>
        </p:txBody>
      </p:sp>
      <p:sp>
        <p:nvSpPr>
          <p:cNvPr id="10" name="Shape 7"/>
          <p:cNvSpPr/>
          <p:nvPr/>
        </p:nvSpPr>
        <p:spPr>
          <a:xfrm>
            <a:off x="386596" y="9636323"/>
            <a:ext cx="13857208" cy="410408"/>
          </a:xfrm>
          <a:prstGeom prst="roundRect">
            <a:avLst>
              <a:gd name="adj" fmla="val 9892"/>
            </a:avLst>
          </a:prstGeom>
          <a:solidFill>
            <a:srgbClr val="F7BBC1"/>
          </a:solidFill>
          <a:ln/>
        </p:spPr>
      </p:sp>
      <p:pic>
        <p:nvPicPr>
          <p:cNvPr id="11" name="Image 1" descr="preencoded.png">    </p:cNvPr>
          <p:cNvPicPr>
            <a:picLocks noChangeAspect="1"/>
          </p:cNvPicPr>
          <p:nvPr/>
        </p:nvPicPr>
        <p:blipFill>
          <a:blip r:embed="rId2"/>
          <a:stretch>
            <a:fillRect/>
          </a:stretch>
        </p:blipFill>
        <p:spPr>
          <a:xfrm>
            <a:off x="483156" y="9779079"/>
            <a:ext cx="120729" cy="96560"/>
          </a:xfrm>
          <a:prstGeom prst="rect">
            <a:avLst/>
          </a:prstGeom>
        </p:spPr>
      </p:pic>
      <p:sp>
        <p:nvSpPr>
          <p:cNvPr id="12" name="Text 8"/>
          <p:cNvSpPr/>
          <p:nvPr/>
        </p:nvSpPr>
        <p:spPr>
          <a:xfrm>
            <a:off x="700445" y="9756934"/>
            <a:ext cx="13446800" cy="154662"/>
          </a:xfrm>
          <a:prstGeom prst="rect">
            <a:avLst/>
          </a:prstGeom>
          <a:noFill/>
          <a:ln/>
        </p:spPr>
        <p:txBody>
          <a:bodyPr wrap="none" lIns="0" tIns="0" rIns="0" bIns="0" rtlCol="0" anchor="t"/>
          <a:lstStyle/>
          <a:p>
            <a:pPr algn="l" indent="0" marL="0">
              <a:lnSpc>
                <a:spcPts val="1200"/>
              </a:lnSpc>
              <a:buNone/>
            </a:pPr>
            <a:r>
              <a:rPr lang="en-US" sz="750" dirty="0">
                <a:solidFill>
                  <a:srgbClr val="000000"/>
                </a:solidFill>
                <a:latin typeface="Sora Light" pitchFamily="34" charset="0"/>
                <a:ea typeface="Sora Light" pitchFamily="34" charset="-122"/>
                <a:cs typeface="Sora Light" pitchFamily="34" charset="-120"/>
              </a:rPr>
              <a:t>Values are indicative and rounded; constant-dollar conversions depend on inflation index methodology and may vary across sources.</a:t>
            </a:r>
            <a:endParaRPr lang="en-US" sz="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7580" y="438269"/>
            <a:ext cx="10498574" cy="524232"/>
          </a:xfrm>
          <a:prstGeom prst="rect">
            <a:avLst/>
          </a:prstGeom>
          <a:noFill/>
          <a:ln/>
        </p:spPr>
        <p:txBody>
          <a:bodyPr wrap="none" lIns="0" tIns="0" rIns="0" bIns="0" rtlCol="0" anchor="t"/>
          <a:lstStyle/>
          <a:p>
            <a:pPr algn="l" indent="0" marL="0">
              <a:lnSpc>
                <a:spcPts val="4100"/>
              </a:lnSpc>
              <a:buNone/>
            </a:pPr>
            <a:r>
              <a:rPr lang="en-US" sz="3300" dirty="0">
                <a:solidFill>
                  <a:srgbClr val="1F1E1E"/>
                </a:solidFill>
                <a:latin typeface="Sora Semi Bold" pitchFamily="34" charset="0"/>
                <a:ea typeface="Sora Semi Bold" pitchFamily="34" charset="-122"/>
                <a:cs typeface="Sora Semi Bold" pitchFamily="34" charset="-120"/>
              </a:rPr>
              <a:t>Technology Advances: Six Decades of Innovation</a:t>
            </a:r>
            <a:endParaRPr lang="en-US" sz="3300" dirty="0"/>
          </a:p>
        </p:txBody>
      </p:sp>
      <p:sp>
        <p:nvSpPr>
          <p:cNvPr id="3" name="Text 1"/>
          <p:cNvSpPr/>
          <p:nvPr/>
        </p:nvSpPr>
        <p:spPr>
          <a:xfrm>
            <a:off x="637580" y="1281232"/>
            <a:ext cx="13355241" cy="1275159"/>
          </a:xfrm>
          <a:prstGeom prst="rect">
            <a:avLst/>
          </a:prstGeom>
          <a:noFill/>
          <a:ln/>
        </p:spPr>
        <p:txBody>
          <a:bodyPr wrap="square" lIns="0" tIns="0" rIns="0" bIns="0" rtlCol="0" anchor="t"/>
          <a:lstStyle/>
          <a:p>
            <a:pPr algn="l" indent="0" marL="0">
              <a:lnSpc>
                <a:spcPts val="2000"/>
              </a:lnSpc>
              <a:buNone/>
            </a:pPr>
            <a:r>
              <a:rPr lang="en-US" sz="1250" dirty="0">
                <a:solidFill>
                  <a:srgbClr val="3B3535"/>
                </a:solidFill>
                <a:latin typeface="Sora Light" pitchFamily="34" charset="0"/>
                <a:ea typeface="Sora Light" pitchFamily="34" charset="-122"/>
                <a:cs typeface="Sora Light" pitchFamily="34" charset="-120"/>
              </a:rPr>
              <a:t>The technological chasm between Apollo and Artemis spans revolutionary advances across every engineering discipline. Where Apollo astronauts relied on slide rules, paper charts, and analog guidance computers with mere kilobytes of memory, Artemis crews benefit from model-based software, digital twins, and processors millions of times more powerful. Materials science has progressed from basic aluminum alloys to advanced aluminum-lithium composites and additively manufactured engine components that reduce mass while improving performance. Guidance systems have evolved from mechanical inertial platforms to strapdown IMUs integrated with star trackers and, near Earth, GNSS assistance for unprecedented navigational precision.</a:t>
            </a:r>
            <a:endParaRPr lang="en-US" sz="1250" dirty="0"/>
          </a:p>
        </p:txBody>
      </p:sp>
      <p:sp>
        <p:nvSpPr>
          <p:cNvPr id="4" name="Text 2"/>
          <p:cNvSpPr/>
          <p:nvPr/>
        </p:nvSpPr>
        <p:spPr>
          <a:xfrm>
            <a:off x="2680811" y="2873573"/>
            <a:ext cx="2137886" cy="262176"/>
          </a:xfrm>
          <a:prstGeom prst="rect">
            <a:avLst/>
          </a:prstGeom>
          <a:noFill/>
          <a:ln/>
        </p:spPr>
        <p:txBody>
          <a:bodyPr wrap="none" lIns="0" tIns="0" rIns="0" bIns="0" rtlCol="0" anchor="t"/>
          <a:lstStyle/>
          <a:p>
            <a:pPr algn="r" indent="0" marL="0">
              <a:lnSpc>
                <a:spcPts val="2050"/>
              </a:lnSpc>
              <a:buNone/>
            </a:pPr>
            <a:r>
              <a:rPr lang="en-US" sz="1650" dirty="0">
                <a:solidFill>
                  <a:srgbClr val="3B3535"/>
                </a:solidFill>
                <a:latin typeface="Sora Semi Bold" pitchFamily="34" charset="0"/>
                <a:ea typeface="Sora Semi Bold" pitchFamily="34" charset="-122"/>
                <a:cs typeface="Sora Semi Bold" pitchFamily="34" charset="-120"/>
              </a:rPr>
              <a:t>Advanced Materials</a:t>
            </a:r>
            <a:endParaRPr lang="en-US" sz="1650" dirty="0"/>
          </a:p>
        </p:txBody>
      </p:sp>
      <p:sp>
        <p:nvSpPr>
          <p:cNvPr id="5" name="Text 3"/>
          <p:cNvSpPr/>
          <p:nvPr/>
        </p:nvSpPr>
        <p:spPr>
          <a:xfrm>
            <a:off x="637580" y="3231356"/>
            <a:ext cx="4181118" cy="765096"/>
          </a:xfrm>
          <a:prstGeom prst="rect">
            <a:avLst/>
          </a:prstGeom>
          <a:noFill/>
          <a:ln/>
        </p:spPr>
        <p:txBody>
          <a:bodyPr wrap="square" lIns="0" tIns="0" rIns="0" bIns="0" rtlCol="0" anchor="t"/>
          <a:lstStyle/>
          <a:p>
            <a:pPr algn="r" indent="0" marL="0">
              <a:lnSpc>
                <a:spcPts val="2000"/>
              </a:lnSpc>
              <a:buNone/>
            </a:pPr>
            <a:r>
              <a:rPr lang="en-US" sz="1250" dirty="0">
                <a:solidFill>
                  <a:srgbClr val="3B3535"/>
                </a:solidFill>
                <a:latin typeface="Sora Light" pitchFamily="34" charset="0"/>
                <a:ea typeface="Sora Light" pitchFamily="34" charset="-122"/>
                <a:cs typeface="Sora Light" pitchFamily="34" charset="-120"/>
              </a:rPr>
              <a:t>Al-Li alloys, composites, additive-manufactured engine parts; refined thermal protection systems validated through arc-jet testing</a:t>
            </a:r>
            <a:endParaRPr lang="en-US" sz="1250" dirty="0"/>
          </a:p>
        </p:txBody>
      </p:sp>
      <p:pic>
        <p:nvPicPr>
          <p:cNvPr id="6" name="Image 0" descr="preencoded.png">    </p:cNvPr>
          <p:cNvPicPr>
            <a:picLocks noChangeAspect="1"/>
          </p:cNvPicPr>
          <p:nvPr/>
        </p:nvPicPr>
        <p:blipFill>
          <a:blip r:embed="rId1"/>
          <a:stretch>
            <a:fillRect/>
          </a:stretch>
        </p:blipFill>
        <p:spPr>
          <a:xfrm>
            <a:off x="4978003" y="2735699"/>
            <a:ext cx="4674275" cy="4674275"/>
          </a:xfrm>
          <a:prstGeom prst="rect">
            <a:avLst/>
          </a:prstGeom>
        </p:spPr>
      </p:pic>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77821" y="3536633"/>
            <a:ext cx="238482" cy="238482"/>
          </a:xfrm>
          <a:prstGeom prst="rect">
            <a:avLst/>
          </a:prstGeom>
        </p:spPr>
      </p:pic>
      <p:sp>
        <p:nvSpPr>
          <p:cNvPr id="8" name="Text 4"/>
          <p:cNvSpPr/>
          <p:nvPr/>
        </p:nvSpPr>
        <p:spPr>
          <a:xfrm>
            <a:off x="9811583" y="2873573"/>
            <a:ext cx="2097286" cy="262176"/>
          </a:xfrm>
          <a:prstGeom prst="rect">
            <a:avLst/>
          </a:prstGeom>
          <a:noFill/>
          <a:ln/>
        </p:spPr>
        <p:txBody>
          <a:bodyPr wrap="none" lIns="0" tIns="0" rIns="0" bIns="0" rtlCol="0" anchor="t"/>
          <a:lstStyle/>
          <a:p>
            <a:pPr algn="l" indent="0" marL="0">
              <a:lnSpc>
                <a:spcPts val="2050"/>
              </a:lnSpc>
              <a:buNone/>
            </a:pPr>
            <a:r>
              <a:rPr lang="en-US" sz="1650" dirty="0">
                <a:solidFill>
                  <a:srgbClr val="3B3535"/>
                </a:solidFill>
                <a:latin typeface="Sora Semi Bold" pitchFamily="34" charset="0"/>
                <a:ea typeface="Sora Semi Bold" pitchFamily="34" charset="-122"/>
                <a:cs typeface="Sora Semi Bold" pitchFamily="34" charset="-120"/>
              </a:rPr>
              <a:t>Computing Power</a:t>
            </a:r>
            <a:endParaRPr lang="en-US" sz="1650" dirty="0"/>
          </a:p>
        </p:txBody>
      </p:sp>
      <p:sp>
        <p:nvSpPr>
          <p:cNvPr id="9" name="Text 5"/>
          <p:cNvSpPr/>
          <p:nvPr/>
        </p:nvSpPr>
        <p:spPr>
          <a:xfrm>
            <a:off x="9811583" y="3231356"/>
            <a:ext cx="4181237" cy="765096"/>
          </a:xfrm>
          <a:prstGeom prst="rect">
            <a:avLst/>
          </a:prstGeom>
          <a:noFill/>
          <a:ln/>
        </p:spPr>
        <p:txBody>
          <a:bodyPr wrap="square" lIns="0" tIns="0" rIns="0" bIns="0" rtlCol="0" anchor="t"/>
          <a:lstStyle/>
          <a:p>
            <a:pPr algn="l" indent="0" marL="0">
              <a:lnSpc>
                <a:spcPts val="2000"/>
              </a:lnSpc>
              <a:buNone/>
            </a:pPr>
            <a:r>
              <a:rPr lang="en-US" sz="1250" dirty="0">
                <a:solidFill>
                  <a:srgbClr val="3B3535"/>
                </a:solidFill>
                <a:latin typeface="Sora Light" pitchFamily="34" charset="0"/>
                <a:ea typeface="Sora Light" pitchFamily="34" charset="-122"/>
                <a:cs typeface="Sora Light" pitchFamily="34" charset="-120"/>
              </a:rPr>
              <a:t>From Apollo's kilobyte-scale AGC to modern rad-hard processors with orders-of-magnitude more capability and fault tolerance</a:t>
            </a:r>
            <a:endParaRPr lang="en-US" sz="1250" dirty="0"/>
          </a:p>
        </p:txBody>
      </p:sp>
      <p:pic>
        <p:nvPicPr>
          <p:cNvPr id="10" name="Image 2" descr="preencoded.png">    </p:cNvPr>
          <p:cNvPicPr>
            <a:picLocks noChangeAspect="1"/>
          </p:cNvPicPr>
          <p:nvPr/>
        </p:nvPicPr>
        <p:blipFill>
          <a:blip r:embed="rId4"/>
          <a:stretch>
            <a:fillRect/>
          </a:stretch>
        </p:blipFill>
        <p:spPr>
          <a:xfrm>
            <a:off x="4978003" y="2735699"/>
            <a:ext cx="4674275" cy="4674275"/>
          </a:xfrm>
          <a:prstGeom prst="rect">
            <a:avLst/>
          </a:prstGeom>
        </p:spPr>
      </p:pic>
      <p:pic>
        <p:nvPicPr>
          <p:cNvPr id="11"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13740" y="3536633"/>
            <a:ext cx="238482" cy="238482"/>
          </a:xfrm>
          <a:prstGeom prst="rect">
            <a:avLst/>
          </a:prstGeom>
        </p:spPr>
      </p:pic>
      <p:sp>
        <p:nvSpPr>
          <p:cNvPr id="12" name="Text 6"/>
          <p:cNvSpPr/>
          <p:nvPr/>
        </p:nvSpPr>
        <p:spPr>
          <a:xfrm>
            <a:off x="9971008" y="4511278"/>
            <a:ext cx="2478524" cy="262176"/>
          </a:xfrm>
          <a:prstGeom prst="rect">
            <a:avLst/>
          </a:prstGeom>
          <a:noFill/>
          <a:ln/>
        </p:spPr>
        <p:txBody>
          <a:bodyPr wrap="none" lIns="0" tIns="0" rIns="0" bIns="0" rtlCol="0" anchor="t"/>
          <a:lstStyle/>
          <a:p>
            <a:pPr algn="l" indent="0" marL="0">
              <a:lnSpc>
                <a:spcPts val="2050"/>
              </a:lnSpc>
              <a:buNone/>
            </a:pPr>
            <a:r>
              <a:rPr lang="en-US" sz="1650" dirty="0">
                <a:solidFill>
                  <a:srgbClr val="3B3535"/>
                </a:solidFill>
                <a:latin typeface="Sora Semi Bold" pitchFamily="34" charset="0"/>
                <a:ea typeface="Sora Semi Bold" pitchFamily="34" charset="-122"/>
                <a:cs typeface="Sora Semi Bold" pitchFamily="34" charset="-120"/>
              </a:rPr>
              <a:t>Guidance &amp; Navigation</a:t>
            </a:r>
            <a:endParaRPr lang="en-US" sz="1650" dirty="0"/>
          </a:p>
        </p:txBody>
      </p:sp>
      <p:sp>
        <p:nvSpPr>
          <p:cNvPr id="13" name="Text 7"/>
          <p:cNvSpPr/>
          <p:nvPr/>
        </p:nvSpPr>
        <p:spPr>
          <a:xfrm>
            <a:off x="9971008" y="4869061"/>
            <a:ext cx="4021812" cy="765096"/>
          </a:xfrm>
          <a:prstGeom prst="rect">
            <a:avLst/>
          </a:prstGeom>
          <a:noFill/>
          <a:ln/>
        </p:spPr>
        <p:txBody>
          <a:bodyPr wrap="square" lIns="0" tIns="0" rIns="0" bIns="0" rtlCol="0" anchor="t"/>
          <a:lstStyle/>
          <a:p>
            <a:pPr algn="l" indent="0" marL="0">
              <a:lnSpc>
                <a:spcPts val="2000"/>
              </a:lnSpc>
              <a:buNone/>
            </a:pPr>
            <a:r>
              <a:rPr lang="en-US" sz="1250" dirty="0">
                <a:solidFill>
                  <a:srgbClr val="3B3535"/>
                </a:solidFill>
                <a:latin typeface="Sora Light" pitchFamily="34" charset="0"/>
                <a:ea typeface="Sora Light" pitchFamily="34" charset="-122"/>
                <a:cs typeface="Sora Light" pitchFamily="34" charset="-120"/>
              </a:rPr>
              <a:t>Strapdown IMUs, star trackers, Terrain Relative Navigation, hazard detection LIDAR for precision powered descent</a:t>
            </a:r>
            <a:endParaRPr lang="en-US" sz="1250" dirty="0"/>
          </a:p>
        </p:txBody>
      </p:sp>
      <p:pic>
        <p:nvPicPr>
          <p:cNvPr id="14" name="Image 4" descr="preencoded.png">    </p:cNvPr>
          <p:cNvPicPr>
            <a:picLocks noChangeAspect="1"/>
          </p:cNvPicPr>
          <p:nvPr/>
        </p:nvPicPr>
        <p:blipFill>
          <a:blip r:embed="rId7"/>
          <a:stretch>
            <a:fillRect/>
          </a:stretch>
        </p:blipFill>
        <p:spPr>
          <a:xfrm>
            <a:off x="4978003" y="2735699"/>
            <a:ext cx="4674275" cy="4674275"/>
          </a:xfrm>
          <a:prstGeom prst="rect">
            <a:avLst/>
          </a:prstGeom>
        </p:spPr>
      </p:pic>
      <p:pic>
        <p:nvPicPr>
          <p:cNvPr id="15"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31818" y="4953476"/>
            <a:ext cx="238482" cy="238482"/>
          </a:xfrm>
          <a:prstGeom prst="rect">
            <a:avLst/>
          </a:prstGeom>
        </p:spPr>
      </p:pic>
      <p:sp>
        <p:nvSpPr>
          <p:cNvPr id="16" name="Text 8"/>
          <p:cNvSpPr/>
          <p:nvPr/>
        </p:nvSpPr>
        <p:spPr>
          <a:xfrm>
            <a:off x="9811583" y="6149102"/>
            <a:ext cx="2288143" cy="262176"/>
          </a:xfrm>
          <a:prstGeom prst="rect">
            <a:avLst/>
          </a:prstGeom>
          <a:noFill/>
          <a:ln/>
        </p:spPr>
        <p:txBody>
          <a:bodyPr wrap="none" lIns="0" tIns="0" rIns="0" bIns="0" rtlCol="0" anchor="t"/>
          <a:lstStyle/>
          <a:p>
            <a:pPr algn="l" indent="0" marL="0">
              <a:lnSpc>
                <a:spcPts val="2050"/>
              </a:lnSpc>
              <a:buNone/>
            </a:pPr>
            <a:r>
              <a:rPr lang="en-US" sz="1650" dirty="0">
                <a:solidFill>
                  <a:srgbClr val="3B3535"/>
                </a:solidFill>
                <a:latin typeface="Sora Semi Bold" pitchFamily="34" charset="0"/>
                <a:ea typeface="Sora Semi Bold" pitchFamily="34" charset="-122"/>
                <a:cs typeface="Sora Semi Bold" pitchFamily="34" charset="-120"/>
              </a:rPr>
              <a:t>Life Support Systems</a:t>
            </a:r>
            <a:endParaRPr lang="en-US" sz="1650" dirty="0"/>
          </a:p>
        </p:txBody>
      </p:sp>
      <p:sp>
        <p:nvSpPr>
          <p:cNvPr id="17" name="Text 9"/>
          <p:cNvSpPr/>
          <p:nvPr/>
        </p:nvSpPr>
        <p:spPr>
          <a:xfrm>
            <a:off x="9811583" y="6506885"/>
            <a:ext cx="4181237" cy="765096"/>
          </a:xfrm>
          <a:prstGeom prst="rect">
            <a:avLst/>
          </a:prstGeom>
          <a:noFill/>
          <a:ln/>
        </p:spPr>
        <p:txBody>
          <a:bodyPr wrap="square" lIns="0" tIns="0" rIns="0" bIns="0" rtlCol="0" anchor="t"/>
          <a:lstStyle/>
          <a:p>
            <a:pPr algn="l" indent="0" marL="0">
              <a:lnSpc>
                <a:spcPts val="2000"/>
              </a:lnSpc>
              <a:buNone/>
            </a:pPr>
            <a:r>
              <a:rPr lang="en-US" sz="1250" dirty="0">
                <a:solidFill>
                  <a:srgbClr val="3B3535"/>
                </a:solidFill>
                <a:latin typeface="Sora Light" pitchFamily="34" charset="0"/>
                <a:ea typeface="Sora Light" pitchFamily="34" charset="-122"/>
                <a:cs typeface="Sora Light" pitchFamily="34" charset="-120"/>
              </a:rPr>
              <a:t>Closed-loop ECLSS improvements enabling longer missions with better reliability and resource conservation</a:t>
            </a:r>
            <a:endParaRPr lang="en-US" sz="1250" dirty="0"/>
          </a:p>
        </p:txBody>
      </p:sp>
      <p:pic>
        <p:nvPicPr>
          <p:cNvPr id="18" name="Image 6" descr="preencoded.png">    </p:cNvPr>
          <p:cNvPicPr>
            <a:picLocks noChangeAspect="1"/>
          </p:cNvPicPr>
          <p:nvPr/>
        </p:nvPicPr>
        <p:blipFill>
          <a:blip r:embed="rId10"/>
          <a:stretch>
            <a:fillRect/>
          </a:stretch>
        </p:blipFill>
        <p:spPr>
          <a:xfrm>
            <a:off x="4978003" y="2735699"/>
            <a:ext cx="4674275" cy="4674275"/>
          </a:xfrm>
          <a:prstGeom prst="rect">
            <a:avLst/>
          </a:prstGeom>
        </p:spPr>
      </p:pic>
      <p:pic>
        <p:nvPicPr>
          <p:cNvPr id="19"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13740" y="6370320"/>
            <a:ext cx="238482" cy="238482"/>
          </a:xfrm>
          <a:prstGeom prst="rect">
            <a:avLst/>
          </a:prstGeom>
        </p:spPr>
      </p:pic>
      <p:sp>
        <p:nvSpPr>
          <p:cNvPr id="20" name="Text 10"/>
          <p:cNvSpPr/>
          <p:nvPr/>
        </p:nvSpPr>
        <p:spPr>
          <a:xfrm>
            <a:off x="2593658" y="6149102"/>
            <a:ext cx="2225040" cy="262176"/>
          </a:xfrm>
          <a:prstGeom prst="rect">
            <a:avLst/>
          </a:prstGeom>
          <a:noFill/>
          <a:ln/>
        </p:spPr>
        <p:txBody>
          <a:bodyPr wrap="none" lIns="0" tIns="0" rIns="0" bIns="0" rtlCol="0" anchor="t"/>
          <a:lstStyle/>
          <a:p>
            <a:pPr algn="r" indent="0" marL="0">
              <a:lnSpc>
                <a:spcPts val="2050"/>
              </a:lnSpc>
              <a:buNone/>
            </a:pPr>
            <a:r>
              <a:rPr lang="en-US" sz="1650" dirty="0">
                <a:solidFill>
                  <a:srgbClr val="3B3535"/>
                </a:solidFill>
                <a:latin typeface="Sora Semi Bold" pitchFamily="34" charset="0"/>
                <a:ea typeface="Sora Semi Bold" pitchFamily="34" charset="-122"/>
                <a:cs typeface="Sora Semi Bold" pitchFamily="34" charset="-120"/>
              </a:rPr>
              <a:t>Deep-Space Comms</a:t>
            </a:r>
            <a:endParaRPr lang="en-US" sz="1650" dirty="0"/>
          </a:p>
        </p:txBody>
      </p:sp>
      <p:sp>
        <p:nvSpPr>
          <p:cNvPr id="21" name="Text 11"/>
          <p:cNvSpPr/>
          <p:nvPr/>
        </p:nvSpPr>
        <p:spPr>
          <a:xfrm>
            <a:off x="637580" y="6506885"/>
            <a:ext cx="4181118" cy="765096"/>
          </a:xfrm>
          <a:prstGeom prst="rect">
            <a:avLst/>
          </a:prstGeom>
          <a:noFill/>
          <a:ln/>
        </p:spPr>
        <p:txBody>
          <a:bodyPr wrap="square" lIns="0" tIns="0" rIns="0" bIns="0" rtlCol="0" anchor="t"/>
          <a:lstStyle/>
          <a:p>
            <a:pPr algn="r" indent="0" marL="0">
              <a:lnSpc>
                <a:spcPts val="2000"/>
              </a:lnSpc>
              <a:buNone/>
            </a:pPr>
            <a:r>
              <a:rPr lang="en-US" sz="1250" dirty="0">
                <a:solidFill>
                  <a:srgbClr val="3B3535"/>
                </a:solidFill>
                <a:latin typeface="Sora Light" pitchFamily="34" charset="0"/>
                <a:ea typeface="Sora Light" pitchFamily="34" charset="-122"/>
                <a:cs typeface="Sora Light" pitchFamily="34" charset="-120"/>
              </a:rPr>
              <a:t>Optical and laser communications offering higher bandwidth for data-rich science and real-time operations</a:t>
            </a:r>
            <a:endParaRPr lang="en-US" sz="1250" dirty="0"/>
          </a:p>
        </p:txBody>
      </p:sp>
      <p:pic>
        <p:nvPicPr>
          <p:cNvPr id="22" name="Image 8" descr="preencoded.png">    </p:cNvPr>
          <p:cNvPicPr>
            <a:picLocks noChangeAspect="1"/>
          </p:cNvPicPr>
          <p:nvPr/>
        </p:nvPicPr>
        <p:blipFill>
          <a:blip r:embed="rId13"/>
          <a:stretch>
            <a:fillRect/>
          </a:stretch>
        </p:blipFill>
        <p:spPr>
          <a:xfrm>
            <a:off x="4978003" y="2735699"/>
            <a:ext cx="4674275" cy="4674275"/>
          </a:xfrm>
          <a:prstGeom prst="rect">
            <a:avLst/>
          </a:prstGeom>
        </p:spPr>
      </p:pic>
      <p:pic>
        <p:nvPicPr>
          <p:cNvPr id="23" name="Image 9" descr="preencoded.png">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77821" y="6370320"/>
            <a:ext cx="238482" cy="238482"/>
          </a:xfrm>
          <a:prstGeom prst="rect">
            <a:avLst/>
          </a:prstGeom>
        </p:spPr>
      </p:pic>
      <p:sp>
        <p:nvSpPr>
          <p:cNvPr id="24" name="Text 12"/>
          <p:cNvSpPr/>
          <p:nvPr/>
        </p:nvSpPr>
        <p:spPr>
          <a:xfrm>
            <a:off x="2561987" y="4638794"/>
            <a:ext cx="2097286" cy="262176"/>
          </a:xfrm>
          <a:prstGeom prst="rect">
            <a:avLst/>
          </a:prstGeom>
          <a:noFill/>
          <a:ln/>
        </p:spPr>
        <p:txBody>
          <a:bodyPr wrap="none" lIns="0" tIns="0" rIns="0" bIns="0" rtlCol="0" anchor="t"/>
          <a:lstStyle/>
          <a:p>
            <a:pPr algn="r" indent="0" marL="0">
              <a:lnSpc>
                <a:spcPts val="2050"/>
              </a:lnSpc>
              <a:buNone/>
            </a:pPr>
            <a:r>
              <a:rPr lang="en-US" sz="1650" dirty="0">
                <a:solidFill>
                  <a:srgbClr val="3B3535"/>
                </a:solidFill>
                <a:latin typeface="Sora Semi Bold" pitchFamily="34" charset="0"/>
                <a:ea typeface="Sora Semi Bold" pitchFamily="34" charset="-122"/>
                <a:cs typeface="Sora Semi Bold" pitchFamily="34" charset="-120"/>
              </a:rPr>
              <a:t>Digital Engineering</a:t>
            </a:r>
            <a:endParaRPr lang="en-US" sz="1650" dirty="0"/>
          </a:p>
        </p:txBody>
      </p:sp>
      <p:sp>
        <p:nvSpPr>
          <p:cNvPr id="25" name="Text 13"/>
          <p:cNvSpPr/>
          <p:nvPr/>
        </p:nvSpPr>
        <p:spPr>
          <a:xfrm>
            <a:off x="637580" y="4996577"/>
            <a:ext cx="4021693" cy="510064"/>
          </a:xfrm>
          <a:prstGeom prst="rect">
            <a:avLst/>
          </a:prstGeom>
          <a:noFill/>
          <a:ln/>
        </p:spPr>
        <p:txBody>
          <a:bodyPr wrap="square" lIns="0" tIns="0" rIns="0" bIns="0" rtlCol="0" anchor="t"/>
          <a:lstStyle/>
          <a:p>
            <a:pPr algn="r" indent="0" marL="0">
              <a:lnSpc>
                <a:spcPts val="2000"/>
              </a:lnSpc>
              <a:buNone/>
            </a:pPr>
            <a:r>
              <a:rPr lang="en-US" sz="1250" dirty="0">
                <a:solidFill>
                  <a:srgbClr val="3B3535"/>
                </a:solidFill>
                <a:latin typeface="Sora Light" pitchFamily="34" charset="0"/>
                <a:ea typeface="Sora Light" pitchFamily="34" charset="-122"/>
                <a:cs typeface="Sora Light" pitchFamily="34" charset="-120"/>
              </a:rPr>
              <a:t>Digital twins, hardware-in-the-loop testbeds enabling comprehensive verification before flight</a:t>
            </a:r>
            <a:endParaRPr lang="en-US" sz="1250" dirty="0"/>
          </a:p>
        </p:txBody>
      </p:sp>
      <p:pic>
        <p:nvPicPr>
          <p:cNvPr id="26" name="Image 10" descr="preencoded.png">    </p:cNvPr>
          <p:cNvPicPr>
            <a:picLocks noChangeAspect="1"/>
          </p:cNvPicPr>
          <p:nvPr/>
        </p:nvPicPr>
        <p:blipFill>
          <a:blip r:embed="rId16"/>
          <a:stretch>
            <a:fillRect/>
          </a:stretch>
        </p:blipFill>
        <p:spPr>
          <a:xfrm>
            <a:off x="4978003" y="2735699"/>
            <a:ext cx="4674275" cy="4674275"/>
          </a:xfrm>
          <a:prstGeom prst="rect">
            <a:avLst/>
          </a:prstGeom>
        </p:spPr>
      </p:pic>
      <p:pic>
        <p:nvPicPr>
          <p:cNvPr id="27" name="Image 11" descr="preencoded.png">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59743" y="4953476"/>
            <a:ext cx="238482" cy="238482"/>
          </a:xfrm>
          <a:prstGeom prst="rect">
            <a:avLst/>
          </a:prstGeom>
        </p:spPr>
      </p:pic>
      <p:sp>
        <p:nvSpPr>
          <p:cNvPr id="28" name="Text 14"/>
          <p:cNvSpPr/>
          <p:nvPr/>
        </p:nvSpPr>
        <p:spPr>
          <a:xfrm>
            <a:off x="637580" y="7589282"/>
            <a:ext cx="13355241" cy="510064"/>
          </a:xfrm>
          <a:prstGeom prst="rect">
            <a:avLst/>
          </a:prstGeom>
          <a:noFill/>
          <a:ln/>
        </p:spPr>
        <p:txBody>
          <a:bodyPr wrap="square" lIns="0" tIns="0" rIns="0" bIns="0" rtlCol="0" anchor="t"/>
          <a:lstStyle/>
          <a:p>
            <a:pPr algn="l" indent="0" marL="0">
              <a:lnSpc>
                <a:spcPts val="2000"/>
              </a:lnSpc>
              <a:buNone/>
            </a:pPr>
            <a:r>
              <a:rPr lang="en-US" sz="1250" dirty="0">
                <a:solidFill>
                  <a:srgbClr val="3B3535"/>
                </a:solidFill>
                <a:latin typeface="Sora Light" pitchFamily="34" charset="0"/>
                <a:ea typeface="Sora Light" pitchFamily="34" charset="-122"/>
                <a:cs typeface="Sora Light" pitchFamily="34" charset="-120"/>
              </a:rPr>
              <a:t>These advances collectively enable Artemis missions to be safer, more capable, and scientifically productive than Apollo, while supporting sustainable exploration architectures that previous generations could only imagine.</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85192" y="402312"/>
            <a:ext cx="4254341" cy="481251"/>
          </a:xfrm>
          <a:prstGeom prst="rect">
            <a:avLst/>
          </a:prstGeom>
          <a:noFill/>
          <a:ln/>
        </p:spPr>
        <p:txBody>
          <a:bodyPr wrap="none" lIns="0" tIns="0" rIns="0" bIns="0" rtlCol="0" anchor="t"/>
          <a:lstStyle/>
          <a:p>
            <a:pPr algn="l" indent="0" marL="0">
              <a:lnSpc>
                <a:spcPts val="3750"/>
              </a:lnSpc>
              <a:buNone/>
            </a:pPr>
            <a:r>
              <a:rPr lang="en-US" sz="3000" dirty="0">
                <a:solidFill>
                  <a:srgbClr val="1F1E1E"/>
                </a:solidFill>
                <a:latin typeface="Sora Semi Bold" pitchFamily="34" charset="0"/>
                <a:ea typeface="Sora Semi Bold" pitchFamily="34" charset="-122"/>
                <a:cs typeface="Sora Semi Bold" pitchFamily="34" charset="-120"/>
              </a:rPr>
              <a:t>Risks and Mitigations</a:t>
            </a:r>
            <a:endParaRPr lang="en-US" sz="3000" dirty="0"/>
          </a:p>
        </p:txBody>
      </p:sp>
      <p:sp>
        <p:nvSpPr>
          <p:cNvPr id="3" name="Text 1"/>
          <p:cNvSpPr/>
          <p:nvPr/>
        </p:nvSpPr>
        <p:spPr>
          <a:xfrm>
            <a:off x="585192" y="1176099"/>
            <a:ext cx="13460016" cy="936308"/>
          </a:xfrm>
          <a:prstGeom prst="rect">
            <a:avLst/>
          </a:prstGeom>
          <a:noFill/>
          <a:ln/>
        </p:spPr>
        <p:txBody>
          <a:bodyPr wrap="square" lIns="0" tIns="0" rIns="0" bIns="0" rtlCol="0" anchor="t"/>
          <a:lstStyle/>
          <a:p>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Every ambitious space program confronts technical uncertainties, operational hazards, and programmatic challenges. Artemis inherits Apollo's pioneering spirit while incorporating decades of systems engineering maturity and risk management discipline. The program's success depends on methodically addressing each challenge through rigorous testing, redundant systems, operational constraints, and strategic planning. Below are the primary risk areas and the comprehensive mitigation strategies being implemented to ensure crew safety and mission success.</a:t>
            </a:r>
            <a:endParaRPr lang="en-US" sz="1150" dirty="0"/>
          </a:p>
        </p:txBody>
      </p:sp>
      <p:sp>
        <p:nvSpPr>
          <p:cNvPr id="4" name="Shape 2"/>
          <p:cNvSpPr/>
          <p:nvPr/>
        </p:nvSpPr>
        <p:spPr>
          <a:xfrm>
            <a:off x="585192" y="2276951"/>
            <a:ext cx="6656903" cy="1909405"/>
          </a:xfrm>
          <a:prstGeom prst="roundRect">
            <a:avLst>
              <a:gd name="adj" fmla="val 3831"/>
            </a:avLst>
          </a:prstGeom>
          <a:solidFill>
            <a:srgbClr val="FFFFFF"/>
          </a:solidFill>
          <a:ln w="15240">
            <a:solidFill>
              <a:srgbClr val="DFB8BC"/>
            </a:solidFill>
            <a:prstDash val="solid"/>
          </a:ln>
        </p:spPr>
      </p:sp>
      <p:sp>
        <p:nvSpPr>
          <p:cNvPr id="5" name="Shape 3"/>
          <p:cNvSpPr/>
          <p:nvPr/>
        </p:nvSpPr>
        <p:spPr>
          <a:xfrm>
            <a:off x="569952" y="2276951"/>
            <a:ext cx="60960" cy="1909405"/>
          </a:xfrm>
          <a:prstGeom prst="roundRect">
            <a:avLst>
              <a:gd name="adj" fmla="val 100798"/>
            </a:avLst>
          </a:prstGeom>
          <a:solidFill>
            <a:srgbClr val="DA1B2E"/>
          </a:solidFill>
          <a:ln/>
        </p:spPr>
      </p:sp>
      <p:sp>
        <p:nvSpPr>
          <p:cNvPr id="6" name="Text 4"/>
          <p:cNvSpPr/>
          <p:nvPr/>
        </p:nvSpPr>
        <p:spPr>
          <a:xfrm>
            <a:off x="792361" y="2438400"/>
            <a:ext cx="2453402" cy="240625"/>
          </a:xfrm>
          <a:prstGeom prst="rect">
            <a:avLst/>
          </a:prstGeom>
          <a:noFill/>
          <a:ln/>
        </p:spPr>
        <p:txBody>
          <a:bodyPr wrap="none" lIns="0" tIns="0" rIns="0" bIns="0" rtlCol="0" anchor="t"/>
          <a:lstStyle/>
          <a:p>
            <a:pPr algn="l" indent="0" marL="0">
              <a:lnSpc>
                <a:spcPts val="1850"/>
              </a:lnSpc>
              <a:buNone/>
            </a:pPr>
            <a:r>
              <a:rPr lang="en-US" sz="1500" dirty="0">
                <a:solidFill>
                  <a:srgbClr val="3B3535"/>
                </a:solidFill>
                <a:latin typeface="Sora Semi Bold" pitchFamily="34" charset="0"/>
                <a:ea typeface="Sora Semi Bold" pitchFamily="34" charset="-122"/>
                <a:cs typeface="Sora Semi Bold" pitchFamily="34" charset="-120"/>
              </a:rPr>
              <a:t>Heat Shield Performance</a:t>
            </a:r>
            <a:endParaRPr lang="en-US" sz="1500" dirty="0"/>
          </a:p>
        </p:txBody>
      </p:sp>
      <p:sp>
        <p:nvSpPr>
          <p:cNvPr id="7" name="Text 5"/>
          <p:cNvSpPr/>
          <p:nvPr/>
        </p:nvSpPr>
        <p:spPr>
          <a:xfrm>
            <a:off x="792361" y="2766774"/>
            <a:ext cx="6288286" cy="468154"/>
          </a:xfrm>
          <a:prstGeom prst="rect">
            <a:avLst/>
          </a:prstGeom>
          <a:noFill/>
          <a:ln/>
        </p:spPr>
        <p:txBody>
          <a:bodyPr wrap="square" lIns="0" tIns="0" rIns="0" bIns="0" rtlCol="0" anchor="t"/>
          <a:lstStyle/>
          <a:p>
            <a:pPr algn="l" indent="0" marL="0">
              <a:lnSpc>
                <a:spcPts val="1800"/>
              </a:lnSpc>
              <a:buNone/>
            </a:pPr>
            <a:r>
              <a:rPr lang="en-US" sz="1150" b="1" dirty="0">
                <a:solidFill>
                  <a:srgbClr val="3B3535"/>
                </a:solidFill>
                <a:latin typeface="Sora Light" pitchFamily="34" charset="0"/>
                <a:ea typeface="Sora Light" pitchFamily="34" charset="-122"/>
                <a:cs typeface="Sora Light" pitchFamily="34" charset="-120"/>
              </a:rPr>
              <a:t>Risk:</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Charring behavior in high-energy lunar return reentry remains incompletely characterized.</a:t>
            </a:r>
            <a:endParaRPr lang="en-US" sz="1150" dirty="0"/>
          </a:p>
        </p:txBody>
      </p:sp>
      <p:sp>
        <p:nvSpPr>
          <p:cNvPr id="8" name="Text 6"/>
          <p:cNvSpPr/>
          <p:nvPr/>
        </p:nvSpPr>
        <p:spPr>
          <a:xfrm>
            <a:off x="792361" y="3322677"/>
            <a:ext cx="6288286" cy="468154"/>
          </a:xfrm>
          <a:prstGeom prst="rect">
            <a:avLst/>
          </a:prstGeom>
          <a:noFill/>
          <a:ln/>
        </p:spPr>
        <p:txBody>
          <a:bodyPr wrap="square" lIns="0" tIns="0" rIns="0" bIns="0" rtlCol="0" anchor="t"/>
          <a:lstStyle/>
          <a:p>
            <a:pPr algn="l" indent="0" marL="0">
              <a:lnSpc>
                <a:spcPts val="1800"/>
              </a:lnSpc>
              <a:buNone/>
            </a:pPr>
            <a:r>
              <a:rPr lang="en-US" sz="1150" b="1" dirty="0">
                <a:solidFill>
                  <a:srgbClr val="DA1B2E"/>
                </a:solidFill>
                <a:latin typeface="Sora Light" pitchFamily="34" charset="0"/>
                <a:ea typeface="Sora Light" pitchFamily="34" charset="-122"/>
                <a:cs typeface="Sora Light" pitchFamily="34" charset="-120"/>
              </a:rPr>
              <a:t>Mitigation:</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Design refinements informed by arc-jet testing, flight-like test coupons, and instrumented reentry data from Artemis I; closeout reviews before crewed flight.</a:t>
            </a:r>
            <a:endParaRPr lang="en-US" sz="1150" dirty="0"/>
          </a:p>
        </p:txBody>
      </p:sp>
      <p:sp>
        <p:nvSpPr>
          <p:cNvPr id="9" name="Shape 7"/>
          <p:cNvSpPr/>
          <p:nvPr/>
        </p:nvSpPr>
        <p:spPr>
          <a:xfrm>
            <a:off x="7388304" y="2276951"/>
            <a:ext cx="6656903" cy="1909405"/>
          </a:xfrm>
          <a:prstGeom prst="roundRect">
            <a:avLst>
              <a:gd name="adj" fmla="val 3831"/>
            </a:avLst>
          </a:prstGeom>
          <a:solidFill>
            <a:srgbClr val="FFFFFF"/>
          </a:solidFill>
          <a:ln w="15240">
            <a:solidFill>
              <a:srgbClr val="DFB8BC"/>
            </a:solidFill>
            <a:prstDash val="solid"/>
          </a:ln>
        </p:spPr>
      </p:sp>
      <p:sp>
        <p:nvSpPr>
          <p:cNvPr id="10" name="Shape 8"/>
          <p:cNvSpPr/>
          <p:nvPr/>
        </p:nvSpPr>
        <p:spPr>
          <a:xfrm>
            <a:off x="7373064" y="2276951"/>
            <a:ext cx="60960" cy="1909405"/>
          </a:xfrm>
          <a:prstGeom prst="roundRect">
            <a:avLst>
              <a:gd name="adj" fmla="val 100798"/>
            </a:avLst>
          </a:prstGeom>
          <a:solidFill>
            <a:srgbClr val="DA1B2E"/>
          </a:solidFill>
          <a:ln/>
        </p:spPr>
      </p:sp>
      <p:sp>
        <p:nvSpPr>
          <p:cNvPr id="11" name="Text 9"/>
          <p:cNvSpPr/>
          <p:nvPr/>
        </p:nvSpPr>
        <p:spPr>
          <a:xfrm>
            <a:off x="7595473" y="2438400"/>
            <a:ext cx="2238137" cy="240625"/>
          </a:xfrm>
          <a:prstGeom prst="rect">
            <a:avLst/>
          </a:prstGeom>
          <a:noFill/>
          <a:ln/>
        </p:spPr>
        <p:txBody>
          <a:bodyPr wrap="none" lIns="0" tIns="0" rIns="0" bIns="0" rtlCol="0" anchor="t"/>
          <a:lstStyle/>
          <a:p>
            <a:pPr algn="l" indent="0" marL="0">
              <a:lnSpc>
                <a:spcPts val="1850"/>
              </a:lnSpc>
              <a:buNone/>
            </a:pPr>
            <a:r>
              <a:rPr lang="en-US" sz="1500" dirty="0">
                <a:solidFill>
                  <a:srgbClr val="3B3535"/>
                </a:solidFill>
                <a:latin typeface="Sora Semi Bold" pitchFamily="34" charset="0"/>
                <a:ea typeface="Sora Semi Bold" pitchFamily="34" charset="-122"/>
                <a:cs typeface="Sora Semi Bold" pitchFamily="34" charset="-120"/>
              </a:rPr>
              <a:t>Deep-Space Radiation</a:t>
            </a:r>
            <a:endParaRPr lang="en-US" sz="1500" dirty="0"/>
          </a:p>
        </p:txBody>
      </p:sp>
      <p:sp>
        <p:nvSpPr>
          <p:cNvPr id="12" name="Text 10"/>
          <p:cNvSpPr/>
          <p:nvPr/>
        </p:nvSpPr>
        <p:spPr>
          <a:xfrm>
            <a:off x="7595473" y="2766774"/>
            <a:ext cx="6288286" cy="468154"/>
          </a:xfrm>
          <a:prstGeom prst="rect">
            <a:avLst/>
          </a:prstGeom>
          <a:noFill/>
          <a:ln/>
        </p:spPr>
        <p:txBody>
          <a:bodyPr wrap="square" lIns="0" tIns="0" rIns="0" bIns="0" rtlCol="0" anchor="t"/>
          <a:lstStyle/>
          <a:p>
            <a:pPr algn="l" indent="0" marL="0">
              <a:lnSpc>
                <a:spcPts val="1800"/>
              </a:lnSpc>
              <a:buNone/>
            </a:pPr>
            <a:r>
              <a:rPr lang="en-US" sz="1150" b="1" dirty="0">
                <a:solidFill>
                  <a:srgbClr val="3B3535"/>
                </a:solidFill>
                <a:latin typeface="Sora Light" pitchFamily="34" charset="0"/>
                <a:ea typeface="Sora Light" pitchFamily="34" charset="-122"/>
                <a:cs typeface="Sora Light" pitchFamily="34" charset="-120"/>
              </a:rPr>
              <a:t>Risk:</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Exposure to solar particle events (SPEs) and galactic cosmic rays (GCRs) poses health hazards during extended cislunar missions.</a:t>
            </a:r>
            <a:endParaRPr lang="en-US" sz="1150" dirty="0"/>
          </a:p>
        </p:txBody>
      </p:sp>
      <p:sp>
        <p:nvSpPr>
          <p:cNvPr id="13" name="Text 11"/>
          <p:cNvSpPr/>
          <p:nvPr/>
        </p:nvSpPr>
        <p:spPr>
          <a:xfrm>
            <a:off x="7595473" y="3322677"/>
            <a:ext cx="6288286" cy="702231"/>
          </a:xfrm>
          <a:prstGeom prst="rect">
            <a:avLst/>
          </a:prstGeom>
          <a:noFill/>
          <a:ln/>
        </p:spPr>
        <p:txBody>
          <a:bodyPr wrap="square" lIns="0" tIns="0" rIns="0" bIns="0" rtlCol="0" anchor="t"/>
          <a:lstStyle/>
          <a:p>
            <a:pPr algn="l" indent="0" marL="0">
              <a:lnSpc>
                <a:spcPts val="1800"/>
              </a:lnSpc>
              <a:buNone/>
            </a:pPr>
            <a:r>
              <a:rPr lang="en-US" sz="1150" b="1" dirty="0">
                <a:solidFill>
                  <a:srgbClr val="DA1B2E"/>
                </a:solidFill>
                <a:latin typeface="Sora Light" pitchFamily="34" charset="0"/>
                <a:ea typeface="Sora Light" pitchFamily="34" charset="-122"/>
                <a:cs typeface="Sora Light" pitchFamily="34" charset="-120"/>
              </a:rPr>
              <a:t>Mitigation:</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Storm shelters within Orion and Gateway, passive shielding materials, mission timing to avoid solar maximum, real-time dosimetry and operational constraints.</a:t>
            </a:r>
            <a:endParaRPr lang="en-US" sz="1150" dirty="0"/>
          </a:p>
        </p:txBody>
      </p:sp>
      <p:sp>
        <p:nvSpPr>
          <p:cNvPr id="14" name="Shape 12"/>
          <p:cNvSpPr/>
          <p:nvPr/>
        </p:nvSpPr>
        <p:spPr>
          <a:xfrm>
            <a:off x="585192" y="4332565"/>
            <a:ext cx="6656903" cy="1675328"/>
          </a:xfrm>
          <a:prstGeom prst="roundRect">
            <a:avLst>
              <a:gd name="adj" fmla="val 4366"/>
            </a:avLst>
          </a:prstGeom>
          <a:solidFill>
            <a:srgbClr val="FFFFFF"/>
          </a:solidFill>
          <a:ln w="15240">
            <a:solidFill>
              <a:srgbClr val="DFB8BC"/>
            </a:solidFill>
            <a:prstDash val="solid"/>
          </a:ln>
        </p:spPr>
      </p:sp>
      <p:sp>
        <p:nvSpPr>
          <p:cNvPr id="15" name="Shape 13"/>
          <p:cNvSpPr/>
          <p:nvPr/>
        </p:nvSpPr>
        <p:spPr>
          <a:xfrm>
            <a:off x="569952" y="4332565"/>
            <a:ext cx="60960" cy="1675328"/>
          </a:xfrm>
          <a:prstGeom prst="roundRect">
            <a:avLst>
              <a:gd name="adj" fmla="val 100798"/>
            </a:avLst>
          </a:prstGeom>
          <a:solidFill>
            <a:srgbClr val="DA1B2E"/>
          </a:solidFill>
          <a:ln/>
        </p:spPr>
      </p:sp>
      <p:sp>
        <p:nvSpPr>
          <p:cNvPr id="16" name="Text 14"/>
          <p:cNvSpPr/>
          <p:nvPr/>
        </p:nvSpPr>
        <p:spPr>
          <a:xfrm>
            <a:off x="792361" y="4494014"/>
            <a:ext cx="2355056" cy="240625"/>
          </a:xfrm>
          <a:prstGeom prst="rect">
            <a:avLst/>
          </a:prstGeom>
          <a:noFill/>
          <a:ln/>
        </p:spPr>
        <p:txBody>
          <a:bodyPr wrap="none" lIns="0" tIns="0" rIns="0" bIns="0" rtlCol="0" anchor="t"/>
          <a:lstStyle/>
          <a:p>
            <a:pPr algn="l" indent="0" marL="0">
              <a:lnSpc>
                <a:spcPts val="1850"/>
              </a:lnSpc>
              <a:buNone/>
            </a:pPr>
            <a:r>
              <a:rPr lang="en-US" sz="1500" dirty="0">
                <a:solidFill>
                  <a:srgbClr val="3B3535"/>
                </a:solidFill>
                <a:latin typeface="Sora Semi Bold" pitchFamily="34" charset="0"/>
                <a:ea typeface="Sora Semi Bold" pitchFamily="34" charset="-122"/>
                <a:cs typeface="Sora Semi Bold" pitchFamily="34" charset="-120"/>
              </a:rPr>
              <a:t>Lunar Landing Precision</a:t>
            </a:r>
            <a:endParaRPr lang="en-US" sz="1500" dirty="0"/>
          </a:p>
        </p:txBody>
      </p:sp>
      <p:sp>
        <p:nvSpPr>
          <p:cNvPr id="17" name="Text 15"/>
          <p:cNvSpPr/>
          <p:nvPr/>
        </p:nvSpPr>
        <p:spPr>
          <a:xfrm>
            <a:off x="792361" y="4822388"/>
            <a:ext cx="6288286" cy="468154"/>
          </a:xfrm>
          <a:prstGeom prst="rect">
            <a:avLst/>
          </a:prstGeom>
          <a:noFill/>
          <a:ln/>
        </p:spPr>
        <p:txBody>
          <a:bodyPr wrap="square" lIns="0" tIns="0" rIns="0" bIns="0" rtlCol="0" anchor="t"/>
          <a:lstStyle/>
          <a:p>
            <a:pPr algn="l" indent="0" marL="0">
              <a:lnSpc>
                <a:spcPts val="1800"/>
              </a:lnSpc>
              <a:buNone/>
            </a:pPr>
            <a:r>
              <a:rPr lang="en-US" sz="1150" b="1" dirty="0">
                <a:solidFill>
                  <a:srgbClr val="3B3535"/>
                </a:solidFill>
                <a:latin typeface="Sora Light" pitchFamily="34" charset="0"/>
                <a:ea typeface="Sora Light" pitchFamily="34" charset="-122"/>
                <a:cs typeface="Sora Light" pitchFamily="34" charset="-120"/>
              </a:rPr>
              <a:t>Risk:</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Hazardous terrain at polar landing sites could jeopardize vehicle stability and crew safety.</a:t>
            </a:r>
            <a:endParaRPr lang="en-US" sz="1150" dirty="0"/>
          </a:p>
        </p:txBody>
      </p:sp>
      <p:sp>
        <p:nvSpPr>
          <p:cNvPr id="18" name="Text 16"/>
          <p:cNvSpPr/>
          <p:nvPr/>
        </p:nvSpPr>
        <p:spPr>
          <a:xfrm>
            <a:off x="792361" y="5378291"/>
            <a:ext cx="6288286" cy="468154"/>
          </a:xfrm>
          <a:prstGeom prst="rect">
            <a:avLst/>
          </a:prstGeom>
          <a:noFill/>
          <a:ln/>
        </p:spPr>
        <p:txBody>
          <a:bodyPr wrap="square" lIns="0" tIns="0" rIns="0" bIns="0" rtlCol="0" anchor="t"/>
          <a:lstStyle/>
          <a:p>
            <a:pPr algn="l" indent="0" marL="0">
              <a:lnSpc>
                <a:spcPts val="1800"/>
              </a:lnSpc>
              <a:buNone/>
            </a:pPr>
            <a:r>
              <a:rPr lang="en-US" sz="1150" b="1" dirty="0">
                <a:solidFill>
                  <a:srgbClr val="DA1B2E"/>
                </a:solidFill>
                <a:latin typeface="Sora Light" pitchFamily="34" charset="0"/>
                <a:ea typeface="Sora Light" pitchFamily="34" charset="-122"/>
                <a:cs typeface="Sora Light" pitchFamily="34" charset="-120"/>
              </a:rPr>
              <a:t>Mitigation:</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Terrain Relative Navigation (TRN), autonomous hazard detection systems, extensive rehearsals with uncrewed demos and high-fidelity simulations.</a:t>
            </a:r>
            <a:endParaRPr lang="en-US" sz="1150" dirty="0"/>
          </a:p>
        </p:txBody>
      </p:sp>
      <p:sp>
        <p:nvSpPr>
          <p:cNvPr id="19" name="Shape 17"/>
          <p:cNvSpPr/>
          <p:nvPr/>
        </p:nvSpPr>
        <p:spPr>
          <a:xfrm>
            <a:off x="7388304" y="4332565"/>
            <a:ext cx="6656903" cy="1675328"/>
          </a:xfrm>
          <a:prstGeom prst="roundRect">
            <a:avLst>
              <a:gd name="adj" fmla="val 4366"/>
            </a:avLst>
          </a:prstGeom>
          <a:solidFill>
            <a:srgbClr val="FFFFFF"/>
          </a:solidFill>
          <a:ln w="15240">
            <a:solidFill>
              <a:srgbClr val="DFB8BC"/>
            </a:solidFill>
            <a:prstDash val="solid"/>
          </a:ln>
        </p:spPr>
      </p:sp>
      <p:sp>
        <p:nvSpPr>
          <p:cNvPr id="20" name="Shape 18"/>
          <p:cNvSpPr/>
          <p:nvPr/>
        </p:nvSpPr>
        <p:spPr>
          <a:xfrm>
            <a:off x="7373064" y="4332565"/>
            <a:ext cx="60960" cy="1675328"/>
          </a:xfrm>
          <a:prstGeom prst="roundRect">
            <a:avLst>
              <a:gd name="adj" fmla="val 100798"/>
            </a:avLst>
          </a:prstGeom>
          <a:solidFill>
            <a:srgbClr val="DA1B2E"/>
          </a:solidFill>
          <a:ln/>
        </p:spPr>
      </p:sp>
      <p:sp>
        <p:nvSpPr>
          <p:cNvPr id="21" name="Text 19"/>
          <p:cNvSpPr/>
          <p:nvPr/>
        </p:nvSpPr>
        <p:spPr>
          <a:xfrm>
            <a:off x="7595473" y="4494014"/>
            <a:ext cx="2948107" cy="240625"/>
          </a:xfrm>
          <a:prstGeom prst="rect">
            <a:avLst/>
          </a:prstGeom>
          <a:noFill/>
          <a:ln/>
        </p:spPr>
        <p:txBody>
          <a:bodyPr wrap="none" lIns="0" tIns="0" rIns="0" bIns="0" rtlCol="0" anchor="t"/>
          <a:lstStyle/>
          <a:p>
            <a:pPr algn="l" indent="0" marL="0">
              <a:lnSpc>
                <a:spcPts val="1850"/>
              </a:lnSpc>
              <a:buNone/>
            </a:pPr>
            <a:r>
              <a:rPr lang="en-US" sz="1500" dirty="0">
                <a:solidFill>
                  <a:srgbClr val="3B3535"/>
                </a:solidFill>
                <a:latin typeface="Sora Semi Bold" pitchFamily="34" charset="0"/>
                <a:ea typeface="Sora Semi Bold" pitchFamily="34" charset="-122"/>
                <a:cs typeface="Sora Semi Bold" pitchFamily="34" charset="-120"/>
              </a:rPr>
              <a:t>Cryogenic Propellant Transfer</a:t>
            </a:r>
            <a:endParaRPr lang="en-US" sz="1500" dirty="0"/>
          </a:p>
        </p:txBody>
      </p:sp>
      <p:sp>
        <p:nvSpPr>
          <p:cNvPr id="22" name="Text 20"/>
          <p:cNvSpPr/>
          <p:nvPr/>
        </p:nvSpPr>
        <p:spPr>
          <a:xfrm>
            <a:off x="7595473" y="4822388"/>
            <a:ext cx="6288286" cy="234077"/>
          </a:xfrm>
          <a:prstGeom prst="rect">
            <a:avLst/>
          </a:prstGeom>
          <a:noFill/>
          <a:ln/>
        </p:spPr>
        <p:txBody>
          <a:bodyPr wrap="none" lIns="0" tIns="0" rIns="0" bIns="0" rtlCol="0" anchor="t"/>
          <a:lstStyle/>
          <a:p>
            <a:pPr algn="l" indent="0" marL="0">
              <a:lnSpc>
                <a:spcPts val="1800"/>
              </a:lnSpc>
              <a:buNone/>
            </a:pPr>
            <a:r>
              <a:rPr lang="en-US" sz="1150" b="1" dirty="0">
                <a:solidFill>
                  <a:srgbClr val="3B3535"/>
                </a:solidFill>
                <a:latin typeface="Sora Light" pitchFamily="34" charset="0"/>
                <a:ea typeface="Sora Light" pitchFamily="34" charset="-122"/>
                <a:cs typeface="Sora Light" pitchFamily="34" charset="-120"/>
              </a:rPr>
              <a:t>Risk:</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On-orbit transfer for Starship HLS refueling is operationally unproven at scale.</a:t>
            </a:r>
            <a:endParaRPr lang="en-US" sz="1150" dirty="0"/>
          </a:p>
        </p:txBody>
      </p:sp>
      <p:sp>
        <p:nvSpPr>
          <p:cNvPr id="23" name="Text 21"/>
          <p:cNvSpPr/>
          <p:nvPr/>
        </p:nvSpPr>
        <p:spPr>
          <a:xfrm>
            <a:off x="7595473" y="5144214"/>
            <a:ext cx="6288286" cy="468154"/>
          </a:xfrm>
          <a:prstGeom prst="rect">
            <a:avLst/>
          </a:prstGeom>
          <a:noFill/>
          <a:ln/>
        </p:spPr>
        <p:txBody>
          <a:bodyPr wrap="square" lIns="0" tIns="0" rIns="0" bIns="0" rtlCol="0" anchor="t"/>
          <a:lstStyle/>
          <a:p>
            <a:pPr algn="l" indent="0" marL="0">
              <a:lnSpc>
                <a:spcPts val="1800"/>
              </a:lnSpc>
              <a:buNone/>
            </a:pPr>
            <a:r>
              <a:rPr lang="en-US" sz="1150" b="1" dirty="0">
                <a:solidFill>
                  <a:srgbClr val="DA1B2E"/>
                </a:solidFill>
                <a:latin typeface="Sora Light" pitchFamily="34" charset="0"/>
                <a:ea typeface="Sora Light" pitchFamily="34" charset="-122"/>
                <a:cs typeface="Sora Light" pitchFamily="34" charset="-120"/>
              </a:rPr>
              <a:t>Mitigation:</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Incremental ground and orbital demonstrations, boil-off control systems, multi-tanker architecture with correlated test data.</a:t>
            </a:r>
            <a:endParaRPr lang="en-US" sz="1150" dirty="0"/>
          </a:p>
        </p:txBody>
      </p:sp>
      <p:sp>
        <p:nvSpPr>
          <p:cNvPr id="24" name="Shape 22"/>
          <p:cNvSpPr/>
          <p:nvPr/>
        </p:nvSpPr>
        <p:spPr>
          <a:xfrm>
            <a:off x="585192" y="6154103"/>
            <a:ext cx="6656903" cy="1675328"/>
          </a:xfrm>
          <a:prstGeom prst="roundRect">
            <a:avLst>
              <a:gd name="adj" fmla="val 4366"/>
            </a:avLst>
          </a:prstGeom>
          <a:solidFill>
            <a:srgbClr val="FFFFFF"/>
          </a:solidFill>
          <a:ln w="15240">
            <a:solidFill>
              <a:srgbClr val="DFB8BC"/>
            </a:solidFill>
            <a:prstDash val="solid"/>
          </a:ln>
        </p:spPr>
      </p:sp>
      <p:sp>
        <p:nvSpPr>
          <p:cNvPr id="25" name="Shape 23"/>
          <p:cNvSpPr/>
          <p:nvPr/>
        </p:nvSpPr>
        <p:spPr>
          <a:xfrm>
            <a:off x="569952" y="6154103"/>
            <a:ext cx="60960" cy="1675328"/>
          </a:xfrm>
          <a:prstGeom prst="roundRect">
            <a:avLst>
              <a:gd name="adj" fmla="val 100798"/>
            </a:avLst>
          </a:prstGeom>
          <a:solidFill>
            <a:srgbClr val="DA1B2E"/>
          </a:solidFill>
          <a:ln/>
        </p:spPr>
      </p:sp>
      <p:sp>
        <p:nvSpPr>
          <p:cNvPr id="26" name="Text 24"/>
          <p:cNvSpPr/>
          <p:nvPr/>
        </p:nvSpPr>
        <p:spPr>
          <a:xfrm>
            <a:off x="792361" y="6315551"/>
            <a:ext cx="2306836" cy="240625"/>
          </a:xfrm>
          <a:prstGeom prst="rect">
            <a:avLst/>
          </a:prstGeom>
          <a:noFill/>
          <a:ln/>
        </p:spPr>
        <p:txBody>
          <a:bodyPr wrap="none" lIns="0" tIns="0" rIns="0" bIns="0" rtlCol="0" anchor="t"/>
          <a:lstStyle/>
          <a:p>
            <a:pPr algn="l" indent="0" marL="0">
              <a:lnSpc>
                <a:spcPts val="1850"/>
              </a:lnSpc>
              <a:buNone/>
            </a:pPr>
            <a:r>
              <a:rPr lang="en-US" sz="1500" dirty="0">
                <a:solidFill>
                  <a:srgbClr val="3B3535"/>
                </a:solidFill>
                <a:latin typeface="Sora Semi Bold" pitchFamily="34" charset="0"/>
                <a:ea typeface="Sora Semi Bold" pitchFamily="34" charset="-122"/>
                <a:cs typeface="Sora Semi Bold" pitchFamily="34" charset="-120"/>
              </a:rPr>
              <a:t>Integration Complexity</a:t>
            </a:r>
            <a:endParaRPr lang="en-US" sz="1500" dirty="0"/>
          </a:p>
        </p:txBody>
      </p:sp>
      <p:sp>
        <p:nvSpPr>
          <p:cNvPr id="27" name="Text 25"/>
          <p:cNvSpPr/>
          <p:nvPr/>
        </p:nvSpPr>
        <p:spPr>
          <a:xfrm>
            <a:off x="792361" y="6643926"/>
            <a:ext cx="6288286" cy="468154"/>
          </a:xfrm>
          <a:prstGeom prst="rect">
            <a:avLst/>
          </a:prstGeom>
          <a:noFill/>
          <a:ln/>
        </p:spPr>
        <p:txBody>
          <a:bodyPr wrap="square" lIns="0" tIns="0" rIns="0" bIns="0" rtlCol="0" anchor="t"/>
          <a:lstStyle/>
          <a:p>
            <a:pPr algn="l" indent="0" marL="0">
              <a:lnSpc>
                <a:spcPts val="1800"/>
              </a:lnSpc>
              <a:buNone/>
            </a:pPr>
            <a:r>
              <a:rPr lang="en-US" sz="1150" b="1" dirty="0">
                <a:solidFill>
                  <a:srgbClr val="3B3535"/>
                </a:solidFill>
                <a:latin typeface="Sora Light" pitchFamily="34" charset="0"/>
                <a:ea typeface="Sora Light" pitchFamily="34" charset="-122"/>
                <a:cs typeface="Sora Light" pitchFamily="34" charset="-120"/>
              </a:rPr>
              <a:t>Risk:</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Coordinating multiple providers (NASA, ESA, commercial) across interfaces and schedules.</a:t>
            </a:r>
            <a:endParaRPr lang="en-US" sz="1150" dirty="0"/>
          </a:p>
        </p:txBody>
      </p:sp>
      <p:sp>
        <p:nvSpPr>
          <p:cNvPr id="28" name="Text 26"/>
          <p:cNvSpPr/>
          <p:nvPr/>
        </p:nvSpPr>
        <p:spPr>
          <a:xfrm>
            <a:off x="792361" y="7199828"/>
            <a:ext cx="6288286" cy="468154"/>
          </a:xfrm>
          <a:prstGeom prst="rect">
            <a:avLst/>
          </a:prstGeom>
          <a:noFill/>
          <a:ln/>
        </p:spPr>
        <p:txBody>
          <a:bodyPr wrap="square" lIns="0" tIns="0" rIns="0" bIns="0" rtlCol="0" anchor="t"/>
          <a:lstStyle/>
          <a:p>
            <a:pPr algn="l" indent="0" marL="0">
              <a:lnSpc>
                <a:spcPts val="1800"/>
              </a:lnSpc>
              <a:buNone/>
            </a:pPr>
            <a:r>
              <a:rPr lang="en-US" sz="1150" b="1" dirty="0">
                <a:solidFill>
                  <a:srgbClr val="DA1B2E"/>
                </a:solidFill>
                <a:latin typeface="Sora Light" pitchFamily="34" charset="0"/>
                <a:ea typeface="Sora Light" pitchFamily="34" charset="-122"/>
                <a:cs typeface="Sora Light" pitchFamily="34" charset="-120"/>
              </a:rPr>
              <a:t>Mitigation:</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Rigorous interface control documents, phased verification campaigns, margin reserves, independent readiness reviews.</a:t>
            </a:r>
            <a:endParaRPr lang="en-US" sz="1150" dirty="0"/>
          </a:p>
        </p:txBody>
      </p:sp>
      <p:sp>
        <p:nvSpPr>
          <p:cNvPr id="29" name="Shape 27"/>
          <p:cNvSpPr/>
          <p:nvPr/>
        </p:nvSpPr>
        <p:spPr>
          <a:xfrm>
            <a:off x="7388304" y="6154103"/>
            <a:ext cx="6656903" cy="1675328"/>
          </a:xfrm>
          <a:prstGeom prst="roundRect">
            <a:avLst>
              <a:gd name="adj" fmla="val 4366"/>
            </a:avLst>
          </a:prstGeom>
          <a:solidFill>
            <a:srgbClr val="FFFFFF"/>
          </a:solidFill>
          <a:ln w="15240">
            <a:solidFill>
              <a:srgbClr val="DFB8BC"/>
            </a:solidFill>
            <a:prstDash val="solid"/>
          </a:ln>
        </p:spPr>
      </p:sp>
      <p:sp>
        <p:nvSpPr>
          <p:cNvPr id="30" name="Shape 28"/>
          <p:cNvSpPr/>
          <p:nvPr/>
        </p:nvSpPr>
        <p:spPr>
          <a:xfrm>
            <a:off x="7373064" y="6154103"/>
            <a:ext cx="60960" cy="1675328"/>
          </a:xfrm>
          <a:prstGeom prst="roundRect">
            <a:avLst>
              <a:gd name="adj" fmla="val 100798"/>
            </a:avLst>
          </a:prstGeom>
          <a:solidFill>
            <a:srgbClr val="DA1B2E"/>
          </a:solidFill>
          <a:ln/>
        </p:spPr>
      </p:sp>
      <p:sp>
        <p:nvSpPr>
          <p:cNvPr id="31" name="Text 29"/>
          <p:cNvSpPr/>
          <p:nvPr/>
        </p:nvSpPr>
        <p:spPr>
          <a:xfrm>
            <a:off x="7595473" y="6315551"/>
            <a:ext cx="2715220" cy="240625"/>
          </a:xfrm>
          <a:prstGeom prst="rect">
            <a:avLst/>
          </a:prstGeom>
          <a:noFill/>
          <a:ln/>
        </p:spPr>
        <p:txBody>
          <a:bodyPr wrap="none" lIns="0" tIns="0" rIns="0" bIns="0" rtlCol="0" anchor="t"/>
          <a:lstStyle/>
          <a:p>
            <a:pPr algn="l" indent="0" marL="0">
              <a:lnSpc>
                <a:spcPts val="1850"/>
              </a:lnSpc>
              <a:buNone/>
            </a:pPr>
            <a:r>
              <a:rPr lang="en-US" sz="1500" dirty="0">
                <a:solidFill>
                  <a:srgbClr val="3B3535"/>
                </a:solidFill>
                <a:latin typeface="Sora Semi Bold" pitchFamily="34" charset="0"/>
                <a:ea typeface="Sora Semi Bold" pitchFamily="34" charset="-122"/>
                <a:cs typeface="Sora Semi Bold" pitchFamily="34" charset="-120"/>
              </a:rPr>
              <a:t>Budget and Policy Volatility</a:t>
            </a:r>
            <a:endParaRPr lang="en-US" sz="1500" dirty="0"/>
          </a:p>
        </p:txBody>
      </p:sp>
      <p:sp>
        <p:nvSpPr>
          <p:cNvPr id="32" name="Text 30"/>
          <p:cNvSpPr/>
          <p:nvPr/>
        </p:nvSpPr>
        <p:spPr>
          <a:xfrm>
            <a:off x="7595473" y="6643926"/>
            <a:ext cx="6288286" cy="468154"/>
          </a:xfrm>
          <a:prstGeom prst="rect">
            <a:avLst/>
          </a:prstGeom>
          <a:noFill/>
          <a:ln/>
        </p:spPr>
        <p:txBody>
          <a:bodyPr wrap="square" lIns="0" tIns="0" rIns="0" bIns="0" rtlCol="0" anchor="t"/>
          <a:lstStyle/>
          <a:p>
            <a:pPr algn="l" indent="0" marL="0">
              <a:lnSpc>
                <a:spcPts val="1800"/>
              </a:lnSpc>
              <a:buNone/>
            </a:pPr>
            <a:r>
              <a:rPr lang="en-US" sz="1150" b="1" dirty="0">
                <a:solidFill>
                  <a:srgbClr val="3B3535"/>
                </a:solidFill>
                <a:latin typeface="Sora Light" pitchFamily="34" charset="0"/>
                <a:ea typeface="Sora Light" pitchFamily="34" charset="-122"/>
                <a:cs typeface="Sora Light" pitchFamily="34" charset="-120"/>
              </a:rPr>
              <a:t>Risk:</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Funding gaps or shifting political priorities could delay or cancel program elements.</a:t>
            </a:r>
            <a:endParaRPr lang="en-US" sz="1150" dirty="0"/>
          </a:p>
        </p:txBody>
      </p:sp>
      <p:sp>
        <p:nvSpPr>
          <p:cNvPr id="33" name="Text 31"/>
          <p:cNvSpPr/>
          <p:nvPr/>
        </p:nvSpPr>
        <p:spPr>
          <a:xfrm>
            <a:off x="7595473" y="7199828"/>
            <a:ext cx="6288286" cy="468154"/>
          </a:xfrm>
          <a:prstGeom prst="rect">
            <a:avLst/>
          </a:prstGeom>
          <a:noFill/>
          <a:ln/>
        </p:spPr>
        <p:txBody>
          <a:bodyPr wrap="square" lIns="0" tIns="0" rIns="0" bIns="0" rtlCol="0" anchor="t"/>
          <a:lstStyle/>
          <a:p>
            <a:pPr algn="l" indent="0" marL="0">
              <a:lnSpc>
                <a:spcPts val="1800"/>
              </a:lnSpc>
              <a:buNone/>
            </a:pPr>
            <a:r>
              <a:rPr lang="en-US" sz="1150" b="1" dirty="0">
                <a:solidFill>
                  <a:srgbClr val="DA1B2E"/>
                </a:solidFill>
                <a:latin typeface="Sora Light" pitchFamily="34" charset="0"/>
                <a:ea typeface="Sora Light" pitchFamily="34" charset="-122"/>
                <a:cs typeface="Sora Light" pitchFamily="34" charset="-120"/>
              </a:rPr>
              <a:t>Mitigation:</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Modular milestone structure, international cost-sharing agreements, multi-year procurement contracts, bipartisan stakeholder engagement.</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03528" y="416600"/>
            <a:ext cx="8382238" cy="496253"/>
          </a:xfrm>
          <a:prstGeom prst="rect">
            <a:avLst/>
          </a:prstGeom>
          <a:noFill/>
          <a:ln/>
        </p:spPr>
        <p:txBody>
          <a:bodyPr wrap="none" lIns="0" tIns="0" rIns="0" bIns="0" rtlCol="0" anchor="t"/>
          <a:lstStyle/>
          <a:p>
            <a:pPr algn="l" indent="0" marL="0">
              <a:lnSpc>
                <a:spcPts val="3900"/>
              </a:lnSpc>
              <a:buNone/>
            </a:pPr>
            <a:r>
              <a:rPr lang="en-US" sz="3100" dirty="0">
                <a:solidFill>
                  <a:srgbClr val="1F1E1E"/>
                </a:solidFill>
                <a:latin typeface="Sora Semi Bold" pitchFamily="34" charset="0"/>
                <a:ea typeface="Sora Semi Bold" pitchFamily="34" charset="-122"/>
                <a:cs typeface="Sora Semi Bold" pitchFamily="34" charset="-120"/>
              </a:rPr>
              <a:t>International Partners: A Global Endeavor</a:t>
            </a:r>
            <a:endParaRPr lang="en-US" sz="3100" dirty="0"/>
          </a:p>
        </p:txBody>
      </p:sp>
      <p:sp>
        <p:nvSpPr>
          <p:cNvPr id="3" name="Text 1"/>
          <p:cNvSpPr/>
          <p:nvPr/>
        </p:nvSpPr>
        <p:spPr>
          <a:xfrm>
            <a:off x="603528" y="1214557"/>
            <a:ext cx="13423344" cy="1206698"/>
          </a:xfrm>
          <a:prstGeom prst="rect">
            <a:avLst/>
          </a:prstGeom>
          <a:noFill/>
          <a:ln/>
        </p:spPr>
        <p:txBody>
          <a:bodyPr wrap="square" lIns="0" tIns="0" rIns="0" bIns="0" rtlCol="0" anchor="t"/>
          <a:lstStyle/>
          <a:p>
            <a:pPr algn="l" indent="0" marL="0">
              <a:lnSpc>
                <a:spcPts val="1900"/>
              </a:lnSpc>
              <a:buNone/>
            </a:pPr>
            <a:r>
              <a:rPr lang="en-US" sz="1150" dirty="0">
                <a:solidFill>
                  <a:srgbClr val="3B3535"/>
                </a:solidFill>
                <a:latin typeface="Sora Light" pitchFamily="34" charset="0"/>
                <a:ea typeface="Sora Light" pitchFamily="34" charset="-122"/>
                <a:cs typeface="Sora Light" pitchFamily="34" charset="-120"/>
              </a:rPr>
              <a:t>Artemis represents humanity's most collaborative space exploration effort to date, uniting agencies and nations in pursuit of shared goals on and around the Moon. Unlike Apollo's largely unilateral American achievement, Artemis distributes technical contributions, costs, and benefits across a growing coalition. The European Space Agency provides critical Orion service modules, Japan contributes advanced life support and logistics capabilities, Canada supplies next-generation robotics, and commercial U.S. providers deliver landers and surface systems. The Artemis Accords—signed by over 30 nations—establish transparent norms for interoperability, resource utilization, and safe operations, creating a foundation for sustained international cooperation.</a:t>
            </a:r>
            <a:endParaRPr lang="en-US" sz="1150" dirty="0"/>
          </a:p>
        </p:txBody>
      </p:sp>
      <p:sp>
        <p:nvSpPr>
          <p:cNvPr id="4" name="Shape 2"/>
          <p:cNvSpPr/>
          <p:nvPr/>
        </p:nvSpPr>
        <p:spPr>
          <a:xfrm>
            <a:off x="603528" y="2590919"/>
            <a:ext cx="6636187" cy="2088713"/>
          </a:xfrm>
          <a:prstGeom prst="roundRect">
            <a:avLst>
              <a:gd name="adj" fmla="val 3034"/>
            </a:avLst>
          </a:prstGeom>
          <a:solidFill>
            <a:srgbClr val="F9D2D6"/>
          </a:solidFill>
          <a:ln w="7620">
            <a:solidFill>
              <a:srgbClr val="DFB8BC"/>
            </a:solidFill>
            <a:prstDash val="solid"/>
          </a:ln>
        </p:spPr>
      </p:sp>
      <p:sp>
        <p:nvSpPr>
          <p:cNvPr id="5" name="Shape 3"/>
          <p:cNvSpPr/>
          <p:nvPr/>
        </p:nvSpPr>
        <p:spPr>
          <a:xfrm>
            <a:off x="762000" y="2749391"/>
            <a:ext cx="452676" cy="452676"/>
          </a:xfrm>
          <a:prstGeom prst="roundRect">
            <a:avLst>
              <a:gd name="adj" fmla="val 20197858"/>
            </a:avLst>
          </a:prstGeom>
          <a:solidFill>
            <a:srgbClr val="DA1B2E"/>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86420" y="2873812"/>
            <a:ext cx="203716" cy="203716"/>
          </a:xfrm>
          <a:prstGeom prst="rect">
            <a:avLst/>
          </a:prstGeom>
        </p:spPr>
      </p:pic>
      <p:sp>
        <p:nvSpPr>
          <p:cNvPr id="7" name="Text 4"/>
          <p:cNvSpPr/>
          <p:nvPr/>
        </p:nvSpPr>
        <p:spPr>
          <a:xfrm>
            <a:off x="762000" y="3352919"/>
            <a:ext cx="1985605" cy="248245"/>
          </a:xfrm>
          <a:prstGeom prst="rect">
            <a:avLst/>
          </a:prstGeom>
          <a:noFill/>
          <a:ln/>
        </p:spPr>
        <p:txBody>
          <a:bodyPr wrap="none" lIns="0" tIns="0" rIns="0" bIns="0" rtlCol="0" anchor="t"/>
          <a:lstStyle/>
          <a:p>
            <a:pPr algn="l" indent="0" marL="0">
              <a:lnSpc>
                <a:spcPts val="1950"/>
              </a:lnSpc>
              <a:buNone/>
            </a:pPr>
            <a:r>
              <a:rPr lang="en-US" sz="1550" dirty="0">
                <a:solidFill>
                  <a:srgbClr val="3B3535"/>
                </a:solidFill>
                <a:latin typeface="Sora Semi Bold" pitchFamily="34" charset="0"/>
                <a:ea typeface="Sora Semi Bold" pitchFamily="34" charset="-122"/>
                <a:cs typeface="Sora Semi Bold" pitchFamily="34" charset="-120"/>
              </a:rPr>
              <a:t>ESA (Europe)</a:t>
            </a:r>
            <a:endParaRPr lang="en-US" sz="1550" dirty="0"/>
          </a:p>
        </p:txBody>
      </p:sp>
      <p:sp>
        <p:nvSpPr>
          <p:cNvPr id="8" name="Text 5"/>
          <p:cNvSpPr/>
          <p:nvPr/>
        </p:nvSpPr>
        <p:spPr>
          <a:xfrm>
            <a:off x="762000" y="3691652"/>
            <a:ext cx="6319242" cy="2413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Orion European Service Module</a:t>
            </a:r>
            <a:endParaRPr lang="en-US" sz="1150" dirty="0"/>
          </a:p>
        </p:txBody>
      </p:sp>
      <p:sp>
        <p:nvSpPr>
          <p:cNvPr id="9" name="Text 6"/>
          <p:cNvSpPr/>
          <p:nvPr/>
        </p:nvSpPr>
        <p:spPr>
          <a:xfrm>
            <a:off x="762000" y="3985736"/>
            <a:ext cx="6319242" cy="2413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Gateway modules (I-HAB, ESPRIT)</a:t>
            </a:r>
            <a:endParaRPr lang="en-US" sz="1150" dirty="0"/>
          </a:p>
        </p:txBody>
      </p:sp>
      <p:sp>
        <p:nvSpPr>
          <p:cNvPr id="10" name="Text 7"/>
          <p:cNvSpPr/>
          <p:nvPr/>
        </p:nvSpPr>
        <p:spPr>
          <a:xfrm>
            <a:off x="762000" y="4279821"/>
            <a:ext cx="6319242" cy="2413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Science payloads and experiments</a:t>
            </a:r>
            <a:endParaRPr lang="en-US" sz="1150" dirty="0"/>
          </a:p>
        </p:txBody>
      </p:sp>
      <p:sp>
        <p:nvSpPr>
          <p:cNvPr id="11" name="Shape 8"/>
          <p:cNvSpPr/>
          <p:nvPr/>
        </p:nvSpPr>
        <p:spPr>
          <a:xfrm>
            <a:off x="7390567" y="2590919"/>
            <a:ext cx="6636306" cy="2088713"/>
          </a:xfrm>
          <a:prstGeom prst="roundRect">
            <a:avLst>
              <a:gd name="adj" fmla="val 3034"/>
            </a:avLst>
          </a:prstGeom>
          <a:solidFill>
            <a:srgbClr val="F9D2D6"/>
          </a:solidFill>
          <a:ln w="7620">
            <a:solidFill>
              <a:srgbClr val="DFB8BC"/>
            </a:solidFill>
            <a:prstDash val="solid"/>
          </a:ln>
        </p:spPr>
      </p:sp>
      <p:sp>
        <p:nvSpPr>
          <p:cNvPr id="12" name="Shape 9"/>
          <p:cNvSpPr/>
          <p:nvPr/>
        </p:nvSpPr>
        <p:spPr>
          <a:xfrm>
            <a:off x="7549039" y="2749391"/>
            <a:ext cx="452676" cy="452676"/>
          </a:xfrm>
          <a:prstGeom prst="roundRect">
            <a:avLst>
              <a:gd name="adj" fmla="val 20197858"/>
            </a:avLst>
          </a:prstGeom>
          <a:solidFill>
            <a:srgbClr val="DA1B2E"/>
          </a:solidFill>
          <a:ln/>
        </p:spPr>
      </p:sp>
      <p:pic>
        <p:nvPicPr>
          <p:cNvPr id="13"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3459" y="2873812"/>
            <a:ext cx="203716" cy="203716"/>
          </a:xfrm>
          <a:prstGeom prst="rect">
            <a:avLst/>
          </a:prstGeom>
        </p:spPr>
      </p:pic>
      <p:sp>
        <p:nvSpPr>
          <p:cNvPr id="14" name="Text 10"/>
          <p:cNvSpPr/>
          <p:nvPr/>
        </p:nvSpPr>
        <p:spPr>
          <a:xfrm>
            <a:off x="7549039" y="3352919"/>
            <a:ext cx="1985605" cy="248245"/>
          </a:xfrm>
          <a:prstGeom prst="rect">
            <a:avLst/>
          </a:prstGeom>
          <a:noFill/>
          <a:ln/>
        </p:spPr>
        <p:txBody>
          <a:bodyPr wrap="none" lIns="0" tIns="0" rIns="0" bIns="0" rtlCol="0" anchor="t"/>
          <a:lstStyle/>
          <a:p>
            <a:pPr algn="l" indent="0" marL="0">
              <a:lnSpc>
                <a:spcPts val="1950"/>
              </a:lnSpc>
              <a:buNone/>
            </a:pPr>
            <a:r>
              <a:rPr lang="en-US" sz="1550" dirty="0">
                <a:solidFill>
                  <a:srgbClr val="3B3535"/>
                </a:solidFill>
                <a:latin typeface="Sora Semi Bold" pitchFamily="34" charset="0"/>
                <a:ea typeface="Sora Semi Bold" pitchFamily="34" charset="-122"/>
                <a:cs typeface="Sora Semi Bold" pitchFamily="34" charset="-120"/>
              </a:rPr>
              <a:t>JAXA (Japan)</a:t>
            </a:r>
            <a:endParaRPr lang="en-US" sz="1550" dirty="0"/>
          </a:p>
        </p:txBody>
      </p:sp>
      <p:sp>
        <p:nvSpPr>
          <p:cNvPr id="15" name="Text 11"/>
          <p:cNvSpPr/>
          <p:nvPr/>
        </p:nvSpPr>
        <p:spPr>
          <a:xfrm>
            <a:off x="7549039" y="3691652"/>
            <a:ext cx="6319361" cy="2413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Gateway life support and logistics</a:t>
            </a:r>
            <a:endParaRPr lang="en-US" sz="1150" dirty="0"/>
          </a:p>
        </p:txBody>
      </p:sp>
      <p:sp>
        <p:nvSpPr>
          <p:cNvPr id="16" name="Text 12"/>
          <p:cNvSpPr/>
          <p:nvPr/>
        </p:nvSpPr>
        <p:spPr>
          <a:xfrm>
            <a:off x="7549039" y="3985736"/>
            <a:ext cx="6319361" cy="2413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HTV-X cargo vehicle derivatives</a:t>
            </a:r>
            <a:endParaRPr lang="en-US" sz="1150" dirty="0"/>
          </a:p>
        </p:txBody>
      </p:sp>
      <p:sp>
        <p:nvSpPr>
          <p:cNvPr id="17" name="Text 13"/>
          <p:cNvSpPr/>
          <p:nvPr/>
        </p:nvSpPr>
        <p:spPr>
          <a:xfrm>
            <a:off x="7549039" y="4279821"/>
            <a:ext cx="6319361" cy="2413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Lunar surface systems studies</a:t>
            </a:r>
            <a:endParaRPr lang="en-US" sz="1150" dirty="0"/>
          </a:p>
        </p:txBody>
      </p:sp>
      <p:sp>
        <p:nvSpPr>
          <p:cNvPr id="18" name="Shape 14"/>
          <p:cNvSpPr/>
          <p:nvPr/>
        </p:nvSpPr>
        <p:spPr>
          <a:xfrm>
            <a:off x="603528" y="4830485"/>
            <a:ext cx="6636187" cy="2088713"/>
          </a:xfrm>
          <a:prstGeom prst="roundRect">
            <a:avLst>
              <a:gd name="adj" fmla="val 3034"/>
            </a:avLst>
          </a:prstGeom>
          <a:solidFill>
            <a:srgbClr val="F9D2D6"/>
          </a:solidFill>
          <a:ln w="7620">
            <a:solidFill>
              <a:srgbClr val="DFB8BC"/>
            </a:solidFill>
            <a:prstDash val="solid"/>
          </a:ln>
        </p:spPr>
      </p:sp>
      <p:sp>
        <p:nvSpPr>
          <p:cNvPr id="19" name="Shape 15"/>
          <p:cNvSpPr/>
          <p:nvPr/>
        </p:nvSpPr>
        <p:spPr>
          <a:xfrm>
            <a:off x="762000" y="4988957"/>
            <a:ext cx="452676" cy="452676"/>
          </a:xfrm>
          <a:prstGeom prst="roundRect">
            <a:avLst>
              <a:gd name="adj" fmla="val 20197858"/>
            </a:avLst>
          </a:prstGeom>
          <a:solidFill>
            <a:srgbClr val="DA1B2E"/>
          </a:solidFill>
          <a:ln/>
        </p:spPr>
      </p:sp>
      <p:pic>
        <p:nvPicPr>
          <p:cNvPr id="2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6420" y="5113377"/>
            <a:ext cx="203716" cy="203716"/>
          </a:xfrm>
          <a:prstGeom prst="rect">
            <a:avLst/>
          </a:prstGeom>
        </p:spPr>
      </p:pic>
      <p:sp>
        <p:nvSpPr>
          <p:cNvPr id="21" name="Text 16"/>
          <p:cNvSpPr/>
          <p:nvPr/>
        </p:nvSpPr>
        <p:spPr>
          <a:xfrm>
            <a:off x="762000" y="5592485"/>
            <a:ext cx="1985605" cy="248245"/>
          </a:xfrm>
          <a:prstGeom prst="rect">
            <a:avLst/>
          </a:prstGeom>
          <a:noFill/>
          <a:ln/>
        </p:spPr>
        <p:txBody>
          <a:bodyPr wrap="none" lIns="0" tIns="0" rIns="0" bIns="0" rtlCol="0" anchor="t"/>
          <a:lstStyle/>
          <a:p>
            <a:pPr algn="l" indent="0" marL="0">
              <a:lnSpc>
                <a:spcPts val="1950"/>
              </a:lnSpc>
              <a:buNone/>
            </a:pPr>
            <a:r>
              <a:rPr lang="en-US" sz="1550" dirty="0">
                <a:solidFill>
                  <a:srgbClr val="3B3535"/>
                </a:solidFill>
                <a:latin typeface="Sora Semi Bold" pitchFamily="34" charset="0"/>
                <a:ea typeface="Sora Semi Bold" pitchFamily="34" charset="-122"/>
                <a:cs typeface="Sora Semi Bold" pitchFamily="34" charset="-120"/>
              </a:rPr>
              <a:t>CSA (Canada)</a:t>
            </a:r>
            <a:endParaRPr lang="en-US" sz="1550" dirty="0"/>
          </a:p>
        </p:txBody>
      </p:sp>
      <p:sp>
        <p:nvSpPr>
          <p:cNvPr id="22" name="Text 17"/>
          <p:cNvSpPr/>
          <p:nvPr/>
        </p:nvSpPr>
        <p:spPr>
          <a:xfrm>
            <a:off x="762000" y="5931217"/>
            <a:ext cx="6319242" cy="2413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Canadarm3 for Gateway robotics</a:t>
            </a:r>
            <a:endParaRPr lang="en-US" sz="1150" dirty="0"/>
          </a:p>
        </p:txBody>
      </p:sp>
      <p:sp>
        <p:nvSpPr>
          <p:cNvPr id="23" name="Text 18"/>
          <p:cNvSpPr/>
          <p:nvPr/>
        </p:nvSpPr>
        <p:spPr>
          <a:xfrm>
            <a:off x="762000" y="6225302"/>
            <a:ext cx="6319242" cy="2413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AI-enabled autonomous operations</a:t>
            </a:r>
            <a:endParaRPr lang="en-US" sz="1150" dirty="0"/>
          </a:p>
        </p:txBody>
      </p:sp>
      <p:sp>
        <p:nvSpPr>
          <p:cNvPr id="24" name="Text 19"/>
          <p:cNvSpPr/>
          <p:nvPr/>
        </p:nvSpPr>
        <p:spPr>
          <a:xfrm>
            <a:off x="762000" y="6519386"/>
            <a:ext cx="6319242" cy="2413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Crew support systems</a:t>
            </a:r>
            <a:endParaRPr lang="en-US" sz="1150" dirty="0"/>
          </a:p>
        </p:txBody>
      </p:sp>
      <p:sp>
        <p:nvSpPr>
          <p:cNvPr id="25" name="Shape 20"/>
          <p:cNvSpPr/>
          <p:nvPr/>
        </p:nvSpPr>
        <p:spPr>
          <a:xfrm>
            <a:off x="7390567" y="4830485"/>
            <a:ext cx="6636306" cy="2088713"/>
          </a:xfrm>
          <a:prstGeom prst="roundRect">
            <a:avLst>
              <a:gd name="adj" fmla="val 3034"/>
            </a:avLst>
          </a:prstGeom>
          <a:solidFill>
            <a:srgbClr val="F9D2D6"/>
          </a:solidFill>
          <a:ln w="7620">
            <a:solidFill>
              <a:srgbClr val="DFB8BC"/>
            </a:solidFill>
            <a:prstDash val="solid"/>
          </a:ln>
        </p:spPr>
      </p:sp>
      <p:sp>
        <p:nvSpPr>
          <p:cNvPr id="26" name="Shape 21"/>
          <p:cNvSpPr/>
          <p:nvPr/>
        </p:nvSpPr>
        <p:spPr>
          <a:xfrm>
            <a:off x="7549039" y="4988957"/>
            <a:ext cx="452676" cy="452676"/>
          </a:xfrm>
          <a:prstGeom prst="roundRect">
            <a:avLst>
              <a:gd name="adj" fmla="val 20197858"/>
            </a:avLst>
          </a:prstGeom>
          <a:solidFill>
            <a:srgbClr val="DA1B2E"/>
          </a:solidFill>
          <a:ln/>
        </p:spPr>
      </p:sp>
      <p:pic>
        <p:nvPicPr>
          <p:cNvPr id="27"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3459" y="5113377"/>
            <a:ext cx="203716" cy="203716"/>
          </a:xfrm>
          <a:prstGeom prst="rect">
            <a:avLst/>
          </a:prstGeom>
        </p:spPr>
      </p:pic>
      <p:sp>
        <p:nvSpPr>
          <p:cNvPr id="28" name="Text 22"/>
          <p:cNvSpPr/>
          <p:nvPr/>
        </p:nvSpPr>
        <p:spPr>
          <a:xfrm>
            <a:off x="7549039" y="5592485"/>
            <a:ext cx="1985605" cy="248245"/>
          </a:xfrm>
          <a:prstGeom prst="rect">
            <a:avLst/>
          </a:prstGeom>
          <a:noFill/>
          <a:ln/>
        </p:spPr>
        <p:txBody>
          <a:bodyPr wrap="none" lIns="0" tIns="0" rIns="0" bIns="0" rtlCol="0" anchor="t"/>
          <a:lstStyle/>
          <a:p>
            <a:pPr algn="l" indent="0" marL="0">
              <a:lnSpc>
                <a:spcPts val="1950"/>
              </a:lnSpc>
              <a:buNone/>
            </a:pPr>
            <a:r>
              <a:rPr lang="en-US" sz="1550" dirty="0">
                <a:solidFill>
                  <a:srgbClr val="3B3535"/>
                </a:solidFill>
                <a:latin typeface="Sora Semi Bold" pitchFamily="34" charset="0"/>
                <a:ea typeface="Sora Semi Bold" pitchFamily="34" charset="-122"/>
                <a:cs typeface="Sora Semi Bold" pitchFamily="34" charset="-120"/>
              </a:rPr>
              <a:t>Commercial (U.S.)</a:t>
            </a:r>
            <a:endParaRPr lang="en-US" sz="1550" dirty="0"/>
          </a:p>
        </p:txBody>
      </p:sp>
      <p:sp>
        <p:nvSpPr>
          <p:cNvPr id="29" name="Text 23"/>
          <p:cNvSpPr/>
          <p:nvPr/>
        </p:nvSpPr>
        <p:spPr>
          <a:xfrm>
            <a:off x="7549039" y="5931217"/>
            <a:ext cx="6319361" cy="2413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HLS providers (Starship, Blue Moon)</a:t>
            </a:r>
            <a:endParaRPr lang="en-US" sz="1150" dirty="0"/>
          </a:p>
        </p:txBody>
      </p:sp>
      <p:sp>
        <p:nvSpPr>
          <p:cNvPr id="30" name="Text 24"/>
          <p:cNvSpPr/>
          <p:nvPr/>
        </p:nvSpPr>
        <p:spPr>
          <a:xfrm>
            <a:off x="7549039" y="6225302"/>
            <a:ext cx="6319361" cy="2413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CLPS lunar payload deliveries</a:t>
            </a:r>
            <a:endParaRPr lang="en-US" sz="1150" dirty="0"/>
          </a:p>
        </p:txBody>
      </p:sp>
      <p:sp>
        <p:nvSpPr>
          <p:cNvPr id="31" name="Text 25"/>
          <p:cNvSpPr/>
          <p:nvPr/>
        </p:nvSpPr>
        <p:spPr>
          <a:xfrm>
            <a:off x="7549039" y="6519386"/>
            <a:ext cx="6319361" cy="2413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3B3535"/>
                </a:solidFill>
                <a:latin typeface="Sora Light" pitchFamily="34" charset="0"/>
                <a:ea typeface="Sora Light" pitchFamily="34" charset="-122"/>
                <a:cs typeface="Sora Light" pitchFamily="34" charset="-120"/>
              </a:rPr>
              <a:t>Comms, navigation, habitats</a:t>
            </a:r>
            <a:endParaRPr lang="en-US" sz="1150" dirty="0"/>
          </a:p>
        </p:txBody>
      </p:sp>
      <p:sp>
        <p:nvSpPr>
          <p:cNvPr id="32" name="Text 26"/>
          <p:cNvSpPr/>
          <p:nvPr/>
        </p:nvSpPr>
        <p:spPr>
          <a:xfrm>
            <a:off x="603528" y="7088862"/>
            <a:ext cx="13423344" cy="724019"/>
          </a:xfrm>
          <a:prstGeom prst="rect">
            <a:avLst/>
          </a:prstGeom>
          <a:noFill/>
          <a:ln/>
        </p:spPr>
        <p:txBody>
          <a:bodyPr wrap="square" lIns="0" tIns="0" rIns="0" bIns="0" rtlCol="0" anchor="t"/>
          <a:lstStyle/>
          <a:p>
            <a:pPr algn="l" indent="0" marL="0">
              <a:lnSpc>
                <a:spcPts val="1900"/>
              </a:lnSpc>
              <a:buNone/>
            </a:pPr>
            <a:r>
              <a:rPr lang="en-US" sz="1150" dirty="0">
                <a:solidFill>
                  <a:srgbClr val="3B3535"/>
                </a:solidFill>
                <a:latin typeface="Sora Light" pitchFamily="34" charset="0"/>
                <a:ea typeface="Sora Light" pitchFamily="34" charset="-122"/>
                <a:cs typeface="Sora Light" pitchFamily="34" charset="-120"/>
              </a:rPr>
              <a:t>This distributed architecture not only shares financial and technical burdens but also ensures that Artemis benefits from diverse engineering perspectives, fosters diplomatic ties, and builds a resilient coalition capable of sustaining exploration through political and economic cycles. The Artemis Accords signatories represent a broad commitment to peaceful, transparent, and mutually beneficial lunar activities.</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2025-11-10T21:26:37Z</dcterms:created>
  <dcterms:modified xsi:type="dcterms:W3CDTF">2025-11-10T21:26:37Z</dcterms:modified>
</cp:coreProperties>
</file>